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4"/>
  </p:handoutMasterIdLst>
  <p:sldIdLst>
    <p:sldId id="257" r:id="rId5"/>
    <p:sldId id="281" r:id="rId6"/>
    <p:sldId id="259" r:id="rId7"/>
    <p:sldId id="258" r:id="rId8"/>
    <p:sldId id="278" r:id="rId9"/>
    <p:sldId id="277" r:id="rId10"/>
    <p:sldId id="284" r:id="rId11"/>
    <p:sldId id="285" r:id="rId12"/>
    <p:sldId id="286" r:id="rId13"/>
    <p:sldId id="272" r:id="rId14"/>
    <p:sldId id="261" r:id="rId15"/>
    <p:sldId id="263" r:id="rId16"/>
    <p:sldId id="264" r:id="rId17"/>
    <p:sldId id="266" r:id="rId18"/>
    <p:sldId id="279" r:id="rId19"/>
    <p:sldId id="268" r:id="rId20"/>
    <p:sldId id="273" r:id="rId21"/>
    <p:sldId id="269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82922-C6D6-AE2F-A8A1-66ABCA815D05}" name="華 秋本" initials="華秋" userId="297fb004fc5de93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23618DF-E920-2902-A079-61707684C3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2A1B8D2-6F91-C4A1-8E33-9B36902235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6D19DB-F64F-8FE6-A3CD-8034956239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09D07-1AB0-4F8E-9362-3D32E5764F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92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42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03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34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8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99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32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98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04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37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4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6B63-3E4C-43E2-A761-87A970512362}" type="datetimeFigureOut">
              <a:rPr kumimoji="1" lang="ja-JP" altLang="en-US" smtClean="0"/>
              <a:t>2025/5/12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B762-C0DF-4A1C-82EF-A645EC63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2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mie.lg.jp/SHOKUA/HP/69643043925.htm" TargetMode="External"/><Relationship Id="rId2" Type="http://schemas.openxmlformats.org/officeDocument/2006/relationships/hyperlink" Target="https://www.shokuchudoku.jp/%E5%8B%95%E7%94%BB%E3%81%A7%E5%AD%A6%E3%81%B6%E9%A3%9F%E4%B8%AD%E6%AF%92/%E5%B0%8F%E5%AD%A6%E7%94%9F%E3%81%A7%E3%82%82%E8%A7%A3%E3%82%8B%E3%82%B7%E3%83%AA%E3%83%BC%E3%82%B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hlw.go.jp/stf/seisakunitsuite/bunya/kenkou_iryou/shokuhin/kodomo/fp-to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keniryo.metro.tokyo.lg.jp/tamakodaira/shokuhin/tearai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E3DA87-8159-646D-1EAA-4C33F18DD99D}"/>
              </a:ext>
            </a:extLst>
          </p:cNvPr>
          <p:cNvSpPr txBox="1"/>
          <p:nvPr/>
        </p:nvSpPr>
        <p:spPr>
          <a:xfrm>
            <a:off x="1230466" y="2767281"/>
            <a:ext cx="6683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　</a:t>
            </a:r>
            <a:endParaRPr kumimoji="1" lang="en-US" altLang="ja-JP" sz="4000" dirty="0"/>
          </a:p>
          <a:p>
            <a:pPr algn="ctr"/>
            <a:r>
              <a:rPr kumimoji="1" lang="ja-JP" altLang="en-US" sz="4000" dirty="0"/>
              <a:t>安全な食べ方について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A92795-EBD3-8210-E750-34E0F600DE0A}"/>
              </a:ext>
            </a:extLst>
          </p:cNvPr>
          <p:cNvSpPr txBox="1"/>
          <p:nvPr/>
        </p:nvSpPr>
        <p:spPr>
          <a:xfrm>
            <a:off x="495572" y="685689"/>
            <a:ext cx="8073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000" dirty="0">
                <a:effectLst/>
                <a:latin typeface="+mn-ea"/>
                <a:cs typeface="Times New Roman" panose="02020603050405020304" pitchFamily="18" charset="0"/>
              </a:rPr>
              <a:t>小目標①　健康管理・衛生管理に関することを身につける</a:t>
            </a:r>
            <a:endParaRPr lang="ja-JP" altLang="en-US" sz="20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392BF8-95E7-536B-D2F0-85A716A00FC0}"/>
              </a:ext>
            </a:extLst>
          </p:cNvPr>
          <p:cNvSpPr txBox="1"/>
          <p:nvPr/>
        </p:nvSpPr>
        <p:spPr>
          <a:xfrm>
            <a:off x="3195828" y="2382560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学習１</a:t>
            </a:r>
          </a:p>
        </p:txBody>
      </p:sp>
    </p:spTree>
    <p:extLst>
      <p:ext uri="{BB962C8B-B14F-4D97-AF65-F5344CB8AC3E}">
        <p14:creationId xmlns:p14="http://schemas.microsoft.com/office/powerpoint/2010/main" val="278448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0DBDA-C2CC-87A9-CFD7-098B668F2C5D}"/>
              </a:ext>
            </a:extLst>
          </p:cNvPr>
          <p:cNvSpPr txBox="1"/>
          <p:nvPr/>
        </p:nvSpPr>
        <p:spPr>
          <a:xfrm>
            <a:off x="399980" y="630051"/>
            <a:ext cx="810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「食中毒きん」が発生しやすい温度は？</a:t>
            </a:r>
            <a:endParaRPr kumimoji="1" lang="en-US" altLang="ja-JP" sz="32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67A231-B8B1-26B8-8A4C-658D3EC51EFA}"/>
              </a:ext>
            </a:extLst>
          </p:cNvPr>
          <p:cNvSpPr txBox="1"/>
          <p:nvPr/>
        </p:nvSpPr>
        <p:spPr>
          <a:xfrm>
            <a:off x="682802" y="2078233"/>
            <a:ext cx="40227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1</a:t>
            </a:r>
            <a:r>
              <a:rPr kumimoji="1" lang="ja-JP" altLang="en-US" sz="3600" dirty="0"/>
              <a:t>．６０～８０℃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en-US" altLang="ja-JP" sz="3600" dirty="0"/>
              <a:t>2</a:t>
            </a:r>
            <a:r>
              <a:rPr kumimoji="1" lang="ja-JP" altLang="en-US" sz="3600" dirty="0"/>
              <a:t>．２０～５０℃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kumimoji="1" lang="en-US" altLang="ja-JP" sz="3600" dirty="0"/>
              <a:t>3</a:t>
            </a:r>
            <a:r>
              <a:rPr kumimoji="1" lang="ja-JP" altLang="en-US" sz="3600" dirty="0"/>
              <a:t>．０～１０℃</a:t>
            </a:r>
            <a:endParaRPr kumimoji="1" lang="en-US" altLang="ja-JP" sz="3600" dirty="0"/>
          </a:p>
        </p:txBody>
      </p:sp>
      <p:pic>
        <p:nvPicPr>
          <p:cNvPr id="1026" name="Picture 2" descr="カビ菌のイラスト | かわいいフリー素材集 いらすとや">
            <a:extLst>
              <a:ext uri="{FF2B5EF4-FFF2-40B4-BE49-F238E27FC236}">
                <a16:creationId xmlns:a16="http://schemas.microsoft.com/office/drawing/2014/main" id="{2EE9DCA9-6B4E-CBE2-3080-3BE62725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63" y="1247562"/>
            <a:ext cx="2978530" cy="26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いろいろな温度の温度計のイラスト | かわいいフリー素材集 いらすとや">
            <a:extLst>
              <a:ext uri="{FF2B5EF4-FFF2-40B4-BE49-F238E27FC236}">
                <a16:creationId xmlns:a16="http://schemas.microsoft.com/office/drawing/2014/main" id="{04599C7F-62E5-A272-EB04-D76BCEFA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02" y="3657600"/>
            <a:ext cx="1435922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C00AA2-786B-0E11-0680-778E4336F0C6}"/>
              </a:ext>
            </a:extLst>
          </p:cNvPr>
          <p:cNvSpPr txBox="1"/>
          <p:nvPr/>
        </p:nvSpPr>
        <p:spPr>
          <a:xfrm>
            <a:off x="228600" y="358370"/>
            <a:ext cx="232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しょくちゅうどく</a:t>
            </a:r>
          </a:p>
        </p:txBody>
      </p:sp>
    </p:spTree>
    <p:extLst>
      <p:ext uri="{BB962C8B-B14F-4D97-AF65-F5344CB8AC3E}">
        <p14:creationId xmlns:p14="http://schemas.microsoft.com/office/powerpoint/2010/main" val="287435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67A231-B8B1-26B8-8A4C-658D3EC51EFA}"/>
              </a:ext>
            </a:extLst>
          </p:cNvPr>
          <p:cNvSpPr txBox="1"/>
          <p:nvPr/>
        </p:nvSpPr>
        <p:spPr>
          <a:xfrm>
            <a:off x="888285" y="2844224"/>
            <a:ext cx="7670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0" dirty="0"/>
              <a:t>2</a:t>
            </a:r>
            <a:r>
              <a:rPr kumimoji="1" lang="ja-JP" altLang="en-US" sz="7000" dirty="0"/>
              <a:t>．２０～５０℃</a:t>
            </a:r>
            <a:endParaRPr kumimoji="1" lang="en-US" altLang="ja-JP" sz="7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99790A-3675-72E2-D8B6-2E19983B66A4}"/>
              </a:ext>
            </a:extLst>
          </p:cNvPr>
          <p:cNvSpPr txBox="1"/>
          <p:nvPr/>
        </p:nvSpPr>
        <p:spPr>
          <a:xfrm>
            <a:off x="462338" y="510153"/>
            <a:ext cx="5630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/>
              <a:t>正解は・・・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AEAF03-568A-7625-C3CD-DE7C3BD2975F}"/>
              </a:ext>
            </a:extLst>
          </p:cNvPr>
          <p:cNvSpPr txBox="1"/>
          <p:nvPr/>
        </p:nvSpPr>
        <p:spPr>
          <a:xfrm>
            <a:off x="613132" y="229253"/>
            <a:ext cx="1444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170997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E1ABF389-C663-21C6-FCBA-C3A8C2901CEB}"/>
              </a:ext>
            </a:extLst>
          </p:cNvPr>
          <p:cNvSpPr/>
          <p:nvPr/>
        </p:nvSpPr>
        <p:spPr>
          <a:xfrm>
            <a:off x="3626778" y="3429000"/>
            <a:ext cx="5291191" cy="1520575"/>
          </a:xfrm>
          <a:prstGeom prst="wedgeRoundRectCallout">
            <a:avLst>
              <a:gd name="adj1" fmla="val -70962"/>
              <a:gd name="adj2" fmla="val -2196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爆発: 8 pt 10">
            <a:extLst>
              <a:ext uri="{FF2B5EF4-FFF2-40B4-BE49-F238E27FC236}">
                <a16:creationId xmlns:a16="http://schemas.microsoft.com/office/drawing/2014/main" id="{9089601E-8270-84F0-B7CE-3C61CD6552BB}"/>
              </a:ext>
            </a:extLst>
          </p:cNvPr>
          <p:cNvSpPr/>
          <p:nvPr/>
        </p:nvSpPr>
        <p:spPr>
          <a:xfrm>
            <a:off x="5778643" y="1268053"/>
            <a:ext cx="3717374" cy="2960535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2424A20D-0729-99AF-33F2-F66D2A6F5996}"/>
              </a:ext>
            </a:extLst>
          </p:cNvPr>
          <p:cNvSpPr/>
          <p:nvPr/>
        </p:nvSpPr>
        <p:spPr>
          <a:xfrm>
            <a:off x="3784600" y="5240996"/>
            <a:ext cx="4616450" cy="1520575"/>
          </a:xfrm>
          <a:prstGeom prst="wedgeRoundRectCallout">
            <a:avLst>
              <a:gd name="adj1" fmla="val -83380"/>
              <a:gd name="adj2" fmla="val -73987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E698435-04E0-371A-E618-F354A8A98134}"/>
              </a:ext>
            </a:extLst>
          </p:cNvPr>
          <p:cNvSpPr/>
          <p:nvPr/>
        </p:nvSpPr>
        <p:spPr>
          <a:xfrm>
            <a:off x="4172960" y="650532"/>
            <a:ext cx="4311650" cy="1449671"/>
          </a:xfrm>
          <a:prstGeom prst="wedgeRoundRectCallout">
            <a:avLst>
              <a:gd name="adj1" fmla="val -88505"/>
              <a:gd name="adj2" fmla="val 66726"/>
              <a:gd name="adj3" fmla="val 16667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いろいろな温度の温度計のイラスト | かわいいフリー素材集 いらすとや">
            <a:extLst>
              <a:ext uri="{FF2B5EF4-FFF2-40B4-BE49-F238E27FC236}">
                <a16:creationId xmlns:a16="http://schemas.microsoft.com/office/drawing/2014/main" id="{E8073D0E-2158-4547-151A-58167CD2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5" y="1636159"/>
            <a:ext cx="2076880" cy="42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2C5213-C4A9-9E0A-08A1-7185C262EA70}"/>
              </a:ext>
            </a:extLst>
          </p:cNvPr>
          <p:cNvSpPr txBox="1"/>
          <p:nvPr/>
        </p:nvSpPr>
        <p:spPr>
          <a:xfrm>
            <a:off x="-9452" y="412314"/>
            <a:ext cx="461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「食中毒きん」と温度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68E9A9-0FCA-D1A2-6AFB-3259C1ADE819}"/>
              </a:ext>
            </a:extLst>
          </p:cNvPr>
          <p:cNvSpPr txBox="1"/>
          <p:nvPr/>
        </p:nvSpPr>
        <p:spPr>
          <a:xfrm>
            <a:off x="4464030" y="825116"/>
            <a:ext cx="4155871" cy="114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/>
              <a:t>６５℃以上</a:t>
            </a:r>
            <a:endParaRPr kumimoji="1" lang="en-US" altLang="ja-JP" sz="2000" b="1" dirty="0"/>
          </a:p>
          <a:p>
            <a:pPr>
              <a:lnSpc>
                <a:spcPct val="150000"/>
              </a:lnSpc>
            </a:pPr>
            <a:r>
              <a:rPr kumimoji="1" lang="ja-JP" altLang="en-US" sz="2400" b="1" dirty="0"/>
              <a:t>ほとんどの「きん」は死ぬ</a:t>
            </a:r>
            <a:endParaRPr kumimoji="1" lang="en-US" altLang="ja-JP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D66DE9-6D4A-DE07-0A73-E82D2BCF9E81}"/>
              </a:ext>
            </a:extLst>
          </p:cNvPr>
          <p:cNvSpPr txBox="1"/>
          <p:nvPr/>
        </p:nvSpPr>
        <p:spPr>
          <a:xfrm>
            <a:off x="3764089" y="3589122"/>
            <a:ext cx="578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２０～５０℃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多くの「きん」が活発に増える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036AA4-154C-0408-F539-BD57BF89B6AA}"/>
              </a:ext>
            </a:extLst>
          </p:cNvPr>
          <p:cNvSpPr txBox="1"/>
          <p:nvPr/>
        </p:nvSpPr>
        <p:spPr>
          <a:xfrm>
            <a:off x="3895798" y="5483146"/>
            <a:ext cx="4505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１０℃以下</a:t>
            </a:r>
            <a:endParaRPr kumimoji="1" lang="en-US" altLang="ja-JP" sz="2400" b="1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多くの「きん」が増えなくなる</a:t>
            </a:r>
            <a:endParaRPr kumimoji="1" lang="en-US" altLang="ja-JP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C48838E-60D9-AB7A-2050-6DD21135E92E}"/>
              </a:ext>
            </a:extLst>
          </p:cNvPr>
          <p:cNvSpPr txBox="1"/>
          <p:nvPr/>
        </p:nvSpPr>
        <p:spPr>
          <a:xfrm>
            <a:off x="6395356" y="2271721"/>
            <a:ext cx="2623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特に</a:t>
            </a:r>
            <a:r>
              <a:rPr kumimoji="1" lang="en-US" altLang="ja-JP" sz="2400" b="1" dirty="0"/>
              <a:t>37℃</a:t>
            </a:r>
            <a:r>
              <a:rPr kumimoji="1" lang="ja-JP" altLang="en-US" sz="2400" b="1" dirty="0"/>
              <a:t>前後で</a:t>
            </a:r>
            <a:endParaRPr kumimoji="1" lang="en-US" altLang="ja-JP" sz="2400" b="1" dirty="0"/>
          </a:p>
          <a:p>
            <a:pPr algn="ctr"/>
            <a:r>
              <a:rPr kumimoji="1" lang="ja-JP" altLang="en-US" sz="1600" b="1" dirty="0"/>
              <a:t>ふ</a:t>
            </a:r>
            <a:endParaRPr kumimoji="1" lang="en-US" altLang="ja-JP" sz="1600" b="1" dirty="0"/>
          </a:p>
          <a:p>
            <a:pPr algn="ctr"/>
            <a:r>
              <a:rPr kumimoji="1" lang="ja-JP" altLang="en-US" sz="2400" b="1" dirty="0"/>
              <a:t>よく増える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AF3CB7-C76A-9080-3981-0CF12E98157F}"/>
              </a:ext>
            </a:extLst>
          </p:cNvPr>
          <p:cNvSpPr txBox="1"/>
          <p:nvPr/>
        </p:nvSpPr>
        <p:spPr>
          <a:xfrm>
            <a:off x="-45995" y="143354"/>
            <a:ext cx="2446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しょくちゅうどく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559B6F-E37E-AA20-2426-6503CBF9621C}"/>
              </a:ext>
            </a:extLst>
          </p:cNvPr>
          <p:cNvSpPr txBox="1"/>
          <p:nvPr/>
        </p:nvSpPr>
        <p:spPr>
          <a:xfrm>
            <a:off x="7171329" y="4105774"/>
            <a:ext cx="466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ふ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759926-ECA6-F8CC-FFA7-973338522654}"/>
              </a:ext>
            </a:extLst>
          </p:cNvPr>
          <p:cNvSpPr txBox="1"/>
          <p:nvPr/>
        </p:nvSpPr>
        <p:spPr>
          <a:xfrm>
            <a:off x="6270406" y="5947008"/>
            <a:ext cx="69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  ふ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C1DF3F-381A-B49F-38C7-948443743FC3}"/>
              </a:ext>
            </a:extLst>
          </p:cNvPr>
          <p:cNvSpPr txBox="1"/>
          <p:nvPr/>
        </p:nvSpPr>
        <p:spPr>
          <a:xfrm>
            <a:off x="6617086" y="2100203"/>
            <a:ext cx="65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とく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CB4350E-EF38-1D86-C401-6B5F22A96B9C}"/>
              </a:ext>
            </a:extLst>
          </p:cNvPr>
          <p:cNvSpPr txBox="1"/>
          <p:nvPr/>
        </p:nvSpPr>
        <p:spPr>
          <a:xfrm>
            <a:off x="5250980" y="720192"/>
            <a:ext cx="107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いじょう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9DB27B-3D2A-FA6A-0047-59032D81B5C9}"/>
              </a:ext>
            </a:extLst>
          </p:cNvPr>
          <p:cNvSpPr txBox="1"/>
          <p:nvPr/>
        </p:nvSpPr>
        <p:spPr>
          <a:xfrm>
            <a:off x="4614667" y="5264751"/>
            <a:ext cx="107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いか</a:t>
            </a:r>
          </a:p>
        </p:txBody>
      </p:sp>
    </p:spTree>
    <p:extLst>
      <p:ext uri="{BB962C8B-B14F-4D97-AF65-F5344CB8AC3E}">
        <p14:creationId xmlns:p14="http://schemas.microsoft.com/office/powerpoint/2010/main" val="145348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107FCE-0B9C-FB9F-8947-23D4B312F21D}"/>
              </a:ext>
            </a:extLst>
          </p:cNvPr>
          <p:cNvSpPr txBox="1"/>
          <p:nvPr/>
        </p:nvSpPr>
        <p:spPr>
          <a:xfrm>
            <a:off x="673769" y="2508243"/>
            <a:ext cx="81694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   かねつ　                  　　　　　　　　 かんぜん　  しめつ</a:t>
            </a:r>
            <a:endParaRPr kumimoji="1" lang="en-US" altLang="ja-JP" sz="2400" b="1" dirty="0"/>
          </a:p>
          <a:p>
            <a:pPr algn="ctr"/>
            <a:r>
              <a:rPr kumimoji="1" lang="ja-JP" altLang="en-US" sz="4000" b="1" dirty="0"/>
              <a:t>加熱すれば「きん」は完全に死滅する？</a:t>
            </a:r>
          </a:p>
        </p:txBody>
      </p:sp>
      <p:pic>
        <p:nvPicPr>
          <p:cNvPr id="2050" name="Picture 2" descr="保温調理器のイラスト | かわいいフリー素材集 いらすとや">
            <a:extLst>
              <a:ext uri="{FF2B5EF4-FFF2-40B4-BE49-F238E27FC236}">
                <a16:creationId xmlns:a16="http://schemas.microsoft.com/office/drawing/2014/main" id="{0E3CB68D-A5BB-D105-12B0-45E3FE06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1" y="473714"/>
            <a:ext cx="1554630" cy="16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CCP導入講座 その８（応用編②） : 大阪府庁職員ブログ">
            <a:extLst>
              <a:ext uri="{FF2B5EF4-FFF2-40B4-BE49-F238E27FC236}">
                <a16:creationId xmlns:a16="http://schemas.microsoft.com/office/drawing/2014/main" id="{63170177-7E74-461E-35DF-DCD4C359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23" y="4268373"/>
            <a:ext cx="2334128" cy="229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6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FE580D-C618-823C-19FF-21D3024D4479}"/>
              </a:ext>
            </a:extLst>
          </p:cNvPr>
          <p:cNvSpPr txBox="1"/>
          <p:nvPr/>
        </p:nvSpPr>
        <p:spPr>
          <a:xfrm>
            <a:off x="348914" y="661417"/>
            <a:ext cx="4109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せいかい</a:t>
            </a:r>
            <a:endParaRPr kumimoji="1" lang="en-US" altLang="ja-JP" sz="2000" b="1" dirty="0"/>
          </a:p>
          <a:p>
            <a:r>
              <a:rPr kumimoji="1" lang="ja-JP" altLang="en-US" sz="4000" b="1" dirty="0"/>
              <a:t>正解は・・・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83111F-264E-6906-BD20-261A9303DA24}"/>
              </a:ext>
            </a:extLst>
          </p:cNvPr>
          <p:cNvSpPr txBox="1"/>
          <p:nvPr/>
        </p:nvSpPr>
        <p:spPr>
          <a:xfrm>
            <a:off x="2517168" y="2562726"/>
            <a:ext cx="410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/>
              <a:t>いいえ！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E4CDBF-39BF-2A21-2388-8BA70B385BB6}"/>
              </a:ext>
            </a:extLst>
          </p:cNvPr>
          <p:cNvSpPr txBox="1"/>
          <p:nvPr/>
        </p:nvSpPr>
        <p:spPr>
          <a:xfrm>
            <a:off x="1933647" y="5626894"/>
            <a:ext cx="83165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たと</a:t>
            </a:r>
            <a:r>
              <a:rPr kumimoji="1" lang="ja-JP" altLang="en-US" sz="1600" dirty="0"/>
              <a:t>　　　　　　　　　　　　</a:t>
            </a:r>
            <a:r>
              <a:rPr kumimoji="1" lang="ja-JP" altLang="en-US" dirty="0"/>
              <a:t>　　しょくちゅうどく　じれい</a:t>
            </a:r>
            <a:endParaRPr kumimoji="1" lang="en-US" altLang="ja-JP" sz="1600" dirty="0"/>
          </a:p>
          <a:p>
            <a:r>
              <a:rPr kumimoji="1" lang="ja-JP" altLang="en-US" sz="3200" dirty="0"/>
              <a:t>例えば・・・こんな食中毒の事例が！　</a:t>
            </a:r>
            <a:endParaRPr kumimoji="1" lang="en-US" altLang="ja-JP" sz="32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074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02AA03-A938-0299-E4A5-44DF1BED024E}"/>
              </a:ext>
            </a:extLst>
          </p:cNvPr>
          <p:cNvSpPr txBox="1"/>
          <p:nvPr/>
        </p:nvSpPr>
        <p:spPr>
          <a:xfrm>
            <a:off x="762107" y="2228671"/>
            <a:ext cx="761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   　　　　　　　         　 しょくちゅうどく　  じれい</a:t>
            </a:r>
            <a:endParaRPr kumimoji="1" lang="en-US" altLang="ja-JP" sz="2400" dirty="0"/>
          </a:p>
          <a:p>
            <a:r>
              <a:rPr kumimoji="1" lang="ja-JP" altLang="en-US" sz="4800" b="1" dirty="0"/>
              <a:t>ひなん所での食中毒の事例</a:t>
            </a:r>
          </a:p>
        </p:txBody>
      </p:sp>
      <p:pic>
        <p:nvPicPr>
          <p:cNvPr id="1026" name="Picture 2" descr="食中毒のイラスト | かわいいフリー素材集 いらすとや">
            <a:extLst>
              <a:ext uri="{FF2B5EF4-FFF2-40B4-BE49-F238E27FC236}">
                <a16:creationId xmlns:a16="http://schemas.microsoft.com/office/drawing/2014/main" id="{F7F7463A-C75A-37C4-47C0-24E7CFDB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10" y="3889589"/>
            <a:ext cx="1978222" cy="277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5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E74245-C6C0-6B3C-767A-534E3EEABE5D}"/>
              </a:ext>
            </a:extLst>
          </p:cNvPr>
          <p:cNvSpPr txBox="1"/>
          <p:nvPr/>
        </p:nvSpPr>
        <p:spPr>
          <a:xfrm>
            <a:off x="332198" y="1377578"/>
            <a:ext cx="867138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            </a:t>
            </a:r>
            <a:r>
              <a:rPr kumimoji="1" lang="ja-JP" altLang="en-US" sz="1900" dirty="0"/>
              <a:t>ひがしにほんだい　　　さい</a:t>
            </a:r>
            <a:r>
              <a:rPr kumimoji="1" lang="ja-JP" altLang="en-US" sz="2000" dirty="0"/>
              <a:t>　　ひなんじょ　          </a:t>
            </a:r>
            <a:r>
              <a:rPr kumimoji="1" lang="ja-JP" altLang="en-US" sz="3200" dirty="0"/>
              <a:t>　</a:t>
            </a:r>
            <a:endParaRPr kumimoji="1" lang="en-US" altLang="ja-JP" sz="32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場所</a:t>
            </a:r>
            <a:r>
              <a:rPr kumimoji="1" lang="ja-JP" altLang="en-US" sz="3200" dirty="0"/>
              <a:t>：東日本大しん災の避難所でのたき出し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dirty="0"/>
              <a:t>   げんいん　　　　　　　　 </a:t>
            </a:r>
            <a:r>
              <a:rPr kumimoji="1" lang="ja-JP" altLang="en-US" sz="2000" dirty="0"/>
              <a:t>          に  こ　   りょうり</a:t>
            </a:r>
            <a:endParaRPr kumimoji="1" lang="en-US" altLang="ja-JP" sz="20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原因食品</a:t>
            </a:r>
            <a:r>
              <a:rPr kumimoji="1" lang="ja-JP" altLang="en-US" sz="3200" dirty="0"/>
              <a:t>：とり肉煮込み料理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人数</a:t>
            </a:r>
            <a:r>
              <a:rPr kumimoji="1" lang="ja-JP" altLang="en-US" sz="3200" dirty="0"/>
              <a:t>：</a:t>
            </a:r>
            <a:r>
              <a:rPr kumimoji="1" lang="en-US" altLang="ja-JP" sz="3200" dirty="0"/>
              <a:t>69</a:t>
            </a:r>
            <a:r>
              <a:rPr kumimoji="1" lang="ja-JP" altLang="en-US" sz="3200" dirty="0"/>
              <a:t>名（食べたのは</a:t>
            </a:r>
            <a:r>
              <a:rPr kumimoji="1" lang="en-US" altLang="ja-JP" sz="3200" dirty="0"/>
              <a:t>118</a:t>
            </a:r>
            <a:r>
              <a:rPr kumimoji="1" lang="ja-JP" altLang="en-US" sz="3200" dirty="0"/>
              <a:t>名）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dirty="0"/>
              <a:t>しょうじょう</a:t>
            </a:r>
            <a:r>
              <a:rPr kumimoji="1" lang="ja-JP" altLang="en-US" sz="2000" dirty="0"/>
              <a:t>　げり　   ふくつう</a:t>
            </a:r>
            <a:endParaRPr kumimoji="1" lang="en-US" altLang="ja-JP" sz="20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症状</a:t>
            </a:r>
            <a:r>
              <a:rPr kumimoji="1" lang="ja-JP" altLang="en-US" sz="3200" dirty="0"/>
              <a:t>：下痢や腹痛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64197A-E9A7-8247-A18E-4CD45C316F32}"/>
              </a:ext>
            </a:extLst>
          </p:cNvPr>
          <p:cNvSpPr txBox="1"/>
          <p:nvPr/>
        </p:nvSpPr>
        <p:spPr>
          <a:xfrm>
            <a:off x="179798" y="232087"/>
            <a:ext cx="1649002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ja-JP" altLang="en-US" sz="2000" b="1" dirty="0"/>
              <a:t>  じれい</a:t>
            </a:r>
            <a:endParaRPr kumimoji="1" lang="en-US" altLang="ja-JP" sz="2000" b="1" dirty="0"/>
          </a:p>
          <a:p>
            <a:pPr algn="ctr"/>
            <a:r>
              <a:rPr kumimoji="1" lang="ja-JP" altLang="en-US" sz="3200" b="1" dirty="0"/>
              <a:t>事例①</a:t>
            </a:r>
            <a:endParaRPr kumimoji="1" lang="en-US" altLang="ja-JP" sz="3200" b="1" dirty="0"/>
          </a:p>
        </p:txBody>
      </p:sp>
      <p:pic>
        <p:nvPicPr>
          <p:cNvPr id="2050" name="Picture 2" descr="料理の「煮る・煮込む」のイラスト | かわいいフリー素材集 いらすとや">
            <a:extLst>
              <a:ext uri="{FF2B5EF4-FFF2-40B4-BE49-F238E27FC236}">
                <a16:creationId xmlns:a16="http://schemas.microsoft.com/office/drawing/2014/main" id="{A61BE21A-D0D1-8E73-67AD-F8A21B9E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48" y="43794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6BA164F8-F1D9-5E38-05D4-B328BCDB60D1}"/>
              </a:ext>
            </a:extLst>
          </p:cNvPr>
          <p:cNvSpPr/>
          <p:nvPr/>
        </p:nvSpPr>
        <p:spPr>
          <a:xfrm>
            <a:off x="6418674" y="2937187"/>
            <a:ext cx="2584914" cy="1053787"/>
          </a:xfrm>
          <a:prstGeom prst="wedgeRoundRectCallout">
            <a:avLst>
              <a:gd name="adj1" fmla="val -64586"/>
              <a:gd name="adj2" fmla="val -784"/>
              <a:gd name="adj3" fmla="val 16667"/>
            </a:avLst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加熱している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B70409-E823-DC4A-DB03-83955D8B4F0A}"/>
              </a:ext>
            </a:extLst>
          </p:cNvPr>
          <p:cNvSpPr txBox="1"/>
          <p:nvPr/>
        </p:nvSpPr>
        <p:spPr>
          <a:xfrm>
            <a:off x="6590298" y="2937187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かねつ</a:t>
            </a:r>
          </a:p>
        </p:txBody>
      </p:sp>
    </p:spTree>
    <p:extLst>
      <p:ext uri="{BB962C8B-B14F-4D97-AF65-F5344CB8AC3E}">
        <p14:creationId xmlns:p14="http://schemas.microsoft.com/office/powerpoint/2010/main" val="84404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E74245-C6C0-6B3C-767A-534E3EEABE5D}"/>
              </a:ext>
            </a:extLst>
          </p:cNvPr>
          <p:cNvSpPr txBox="1"/>
          <p:nvPr/>
        </p:nvSpPr>
        <p:spPr>
          <a:xfrm>
            <a:off x="418807" y="1568568"/>
            <a:ext cx="66627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　　　　　   </a:t>
            </a:r>
            <a:r>
              <a:rPr kumimoji="1" lang="ja-JP" altLang="en-US" sz="2000" dirty="0"/>
              <a:t>くまもとじしん　  ひなんじょ</a:t>
            </a:r>
            <a:endParaRPr kumimoji="1" lang="en-US" altLang="ja-JP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場所</a:t>
            </a:r>
            <a:r>
              <a:rPr kumimoji="1" lang="ja-JP" altLang="en-US" sz="3200" dirty="0"/>
              <a:t>：熊本地震の避難所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2000" dirty="0"/>
              <a:t>  げんいん　　　</a:t>
            </a:r>
            <a:endParaRPr kumimoji="1" lang="en-US" altLang="ja-JP" sz="20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原因食品</a:t>
            </a:r>
            <a:r>
              <a:rPr kumimoji="1" lang="ja-JP" altLang="en-US" sz="3200" dirty="0"/>
              <a:t>：おにぎり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1400" dirty="0"/>
              <a:t>　　　　　　　　　　　　　</a:t>
            </a:r>
            <a:r>
              <a:rPr kumimoji="1" lang="ja-JP" altLang="en-US" sz="2000" dirty="0"/>
              <a:t>ていど</a:t>
            </a:r>
            <a:endParaRPr kumimoji="1" lang="en-US" altLang="ja-JP" sz="14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人数</a:t>
            </a:r>
            <a:r>
              <a:rPr kumimoji="1" lang="ja-JP" altLang="en-US" sz="3200" dirty="0"/>
              <a:t>：</a:t>
            </a:r>
            <a:r>
              <a:rPr kumimoji="1" lang="en-US" altLang="ja-JP" sz="3200" dirty="0"/>
              <a:t>10</a:t>
            </a:r>
            <a:r>
              <a:rPr kumimoji="1" lang="ja-JP" altLang="en-US" sz="3200" dirty="0"/>
              <a:t>名程度</a:t>
            </a:r>
            <a:endParaRPr kumimoji="1"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dirty="0"/>
              <a:t>しょうじょう</a:t>
            </a:r>
            <a:r>
              <a:rPr kumimoji="1" lang="ja-JP" altLang="en-US" sz="2000" dirty="0"/>
              <a:t>  は　                   おうと　     げり</a:t>
            </a:r>
            <a:endParaRPr kumimoji="1" lang="en-US" altLang="ja-JP" sz="2000" dirty="0"/>
          </a:p>
          <a:p>
            <a:r>
              <a:rPr kumimoji="1" lang="ja-JP" altLang="en-US" sz="3200" dirty="0"/>
              <a:t>  </a:t>
            </a:r>
            <a:r>
              <a:rPr kumimoji="1" lang="ja-JP" altLang="en-US" sz="3200" u="sng" dirty="0"/>
              <a:t>症状</a:t>
            </a:r>
            <a:r>
              <a:rPr kumimoji="1" lang="ja-JP" altLang="en-US" sz="3200" dirty="0"/>
              <a:t>：吐き気、嘔吐、下痢</a:t>
            </a:r>
            <a:endParaRPr kumimoji="1"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05BB10-B7FF-05D7-EB14-D60E9FFD5DBB}"/>
              </a:ext>
            </a:extLst>
          </p:cNvPr>
          <p:cNvSpPr txBox="1"/>
          <p:nvPr/>
        </p:nvSpPr>
        <p:spPr>
          <a:xfrm>
            <a:off x="179798" y="232087"/>
            <a:ext cx="1649002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ja-JP" altLang="en-US" sz="2000" b="1" dirty="0"/>
              <a:t>  じれい</a:t>
            </a:r>
            <a:endParaRPr kumimoji="1" lang="en-US" altLang="ja-JP" sz="2000" b="1" dirty="0"/>
          </a:p>
          <a:p>
            <a:pPr algn="ctr"/>
            <a:r>
              <a:rPr kumimoji="1" lang="ja-JP" altLang="en-US" sz="3200" b="1" dirty="0"/>
              <a:t>事例②</a:t>
            </a:r>
            <a:endParaRPr kumimoji="1" lang="en-US" altLang="ja-JP" sz="3200" b="1" dirty="0"/>
          </a:p>
        </p:txBody>
      </p:sp>
      <p:pic>
        <p:nvPicPr>
          <p:cNvPr id="3074" name="Picture 2" descr="おにぎりのイラスト | かわいいフリー素材集 いらすとや">
            <a:extLst>
              <a:ext uri="{FF2B5EF4-FFF2-40B4-BE49-F238E27FC236}">
                <a16:creationId xmlns:a16="http://schemas.microsoft.com/office/drawing/2014/main" id="{78C72C9A-2D95-E562-875C-043F53B1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94" y="2875547"/>
            <a:ext cx="3078299" cy="16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5E5C4758-B931-AE74-E518-A75440768A41}"/>
              </a:ext>
            </a:extLst>
          </p:cNvPr>
          <p:cNvSpPr/>
          <p:nvPr/>
        </p:nvSpPr>
        <p:spPr>
          <a:xfrm>
            <a:off x="6067425" y="1533953"/>
            <a:ext cx="2725327" cy="1119629"/>
          </a:xfrm>
          <a:prstGeom prst="wedgeRoundRectCallout">
            <a:avLst>
              <a:gd name="adj1" fmla="val 5664"/>
              <a:gd name="adj2" fmla="val 71528"/>
              <a:gd name="adj3" fmla="val 16667"/>
            </a:avLst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加熱している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56C8FF-470D-FBA7-658A-5C33DBD71585}"/>
              </a:ext>
            </a:extLst>
          </p:cNvPr>
          <p:cNvSpPr txBox="1"/>
          <p:nvPr/>
        </p:nvSpPr>
        <p:spPr>
          <a:xfrm>
            <a:off x="6331771" y="1533953"/>
            <a:ext cx="104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かねつ</a:t>
            </a:r>
          </a:p>
        </p:txBody>
      </p:sp>
    </p:spTree>
    <p:extLst>
      <p:ext uri="{BB962C8B-B14F-4D97-AF65-F5344CB8AC3E}">
        <p14:creationId xmlns:p14="http://schemas.microsoft.com/office/powerpoint/2010/main" val="63378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901F10-AB8A-60E8-D3F4-614574EF9668}"/>
              </a:ext>
            </a:extLst>
          </p:cNvPr>
          <p:cNvSpPr txBox="1"/>
          <p:nvPr/>
        </p:nvSpPr>
        <p:spPr>
          <a:xfrm>
            <a:off x="442160" y="182316"/>
            <a:ext cx="513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しょくちゅうどくよぼう　    さんげんそく</a:t>
            </a:r>
            <a:endParaRPr kumimoji="1" lang="en-US" altLang="ja-JP" b="1" dirty="0"/>
          </a:p>
          <a:p>
            <a:r>
              <a:rPr kumimoji="1" lang="ja-JP" altLang="en-US" sz="3600" b="1" dirty="0"/>
              <a:t>  食中毒予防の三原則</a:t>
            </a:r>
            <a:endParaRPr kumimoji="1" lang="ja-JP" altLang="en-US" sz="32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EFE47C-3875-610E-CB13-E091556AB15E}"/>
              </a:ext>
            </a:extLst>
          </p:cNvPr>
          <p:cNvSpPr txBox="1"/>
          <p:nvPr/>
        </p:nvSpPr>
        <p:spPr>
          <a:xfrm>
            <a:off x="442160" y="1351149"/>
            <a:ext cx="67301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u="sng" dirty="0"/>
              <a:t>★つけない</a:t>
            </a:r>
            <a:endParaRPr kumimoji="1" lang="en-US" altLang="ja-JP" sz="3600" b="1" u="sng" dirty="0"/>
          </a:p>
          <a:p>
            <a:r>
              <a:rPr kumimoji="1" lang="en-US" altLang="ja-JP" sz="1200" dirty="0"/>
              <a:t>                                                  </a:t>
            </a:r>
            <a:r>
              <a:rPr kumimoji="1" lang="ja-JP" altLang="en-US" sz="1200" dirty="0"/>
              <a:t>　　　　　　</a:t>
            </a:r>
            <a:r>
              <a:rPr kumimoji="1" lang="ja-JP" altLang="en-US" sz="1600" dirty="0"/>
              <a:t>　あら</a:t>
            </a:r>
            <a:endParaRPr kumimoji="1" lang="en-US" altLang="ja-JP" sz="1200" dirty="0"/>
          </a:p>
          <a:p>
            <a:r>
              <a:rPr kumimoji="1" lang="ja-JP" altLang="en-US" sz="2800" dirty="0"/>
              <a:t>・食品をきれいに洗う</a:t>
            </a:r>
            <a:endParaRPr kumimoji="1" lang="en-US" altLang="ja-JP" sz="2800" dirty="0"/>
          </a:p>
          <a:p>
            <a:r>
              <a:rPr kumimoji="1" lang="ja-JP" altLang="en-US" sz="1600" dirty="0"/>
              <a:t>　　　　　　　　　きぐ　　　　　　　　　　あら</a:t>
            </a:r>
            <a:endParaRPr kumimoji="1" lang="en-US" altLang="ja-JP" sz="1600" dirty="0"/>
          </a:p>
          <a:p>
            <a:r>
              <a:rPr kumimoji="1" lang="ja-JP" altLang="en-US" sz="2800" dirty="0"/>
              <a:t>・手や調理器具をきれいに洗う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3600" b="1" u="sng" dirty="0"/>
              <a:t>★ふやさない</a:t>
            </a:r>
            <a:endParaRPr kumimoji="1" lang="en-US" altLang="ja-JP" sz="3600" b="1" u="sng" dirty="0"/>
          </a:p>
          <a:p>
            <a:r>
              <a:rPr kumimoji="1" lang="ja-JP" altLang="en-US" sz="1600" dirty="0"/>
              <a:t>　　　　　　　ひ</a:t>
            </a:r>
            <a:endParaRPr kumimoji="1" lang="en-US" altLang="ja-JP" sz="1600" dirty="0"/>
          </a:p>
          <a:p>
            <a:r>
              <a:rPr kumimoji="1" lang="ja-JP" altLang="en-US" sz="2800" dirty="0"/>
              <a:t>・食品を冷やす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3600" b="1" u="sng" dirty="0"/>
              <a:t>★やっつける</a:t>
            </a:r>
            <a:endParaRPr kumimoji="1" lang="en-US" altLang="ja-JP" sz="3600" b="1" u="sng" dirty="0"/>
          </a:p>
          <a:p>
            <a:r>
              <a:rPr kumimoji="1" lang="ja-JP" altLang="en-US" sz="1600" dirty="0"/>
              <a:t>　　かねつ</a:t>
            </a:r>
            <a:endParaRPr kumimoji="1" lang="en-US" altLang="ja-JP" sz="1600" dirty="0"/>
          </a:p>
          <a:p>
            <a:r>
              <a:rPr kumimoji="1" lang="ja-JP" altLang="en-US" sz="2800" dirty="0"/>
              <a:t>・加熱する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6A0C7CE-891F-352F-14E6-7C9773ADF8A0}"/>
              </a:ext>
            </a:extLst>
          </p:cNvPr>
          <p:cNvSpPr/>
          <p:nvPr/>
        </p:nvSpPr>
        <p:spPr>
          <a:xfrm>
            <a:off x="191463" y="117360"/>
            <a:ext cx="5234819" cy="10840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756A7F-53FA-524C-DCEE-567D33BF5A39}"/>
              </a:ext>
            </a:extLst>
          </p:cNvPr>
          <p:cNvSpPr/>
          <p:nvPr/>
        </p:nvSpPr>
        <p:spPr>
          <a:xfrm>
            <a:off x="3960488" y="4324349"/>
            <a:ext cx="4741352" cy="1581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1198BD-E87A-7E26-1A39-C899F6966021}"/>
              </a:ext>
            </a:extLst>
          </p:cNvPr>
          <p:cNvSpPr txBox="1"/>
          <p:nvPr/>
        </p:nvSpPr>
        <p:spPr>
          <a:xfrm>
            <a:off x="4072914" y="4435079"/>
            <a:ext cx="4516500" cy="13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　</a:t>
            </a:r>
            <a:r>
              <a:rPr kumimoji="1" lang="ja-JP" altLang="en-US" sz="1400" b="1" dirty="0"/>
              <a:t>　あら　　　　れい　　　　　　　　かねつ　</a:t>
            </a:r>
            <a:r>
              <a:rPr kumimoji="1" lang="ja-JP" altLang="en-US" sz="1400" dirty="0"/>
              <a:t>　　　　　　　　　　　　　　　</a:t>
            </a:r>
            <a:endParaRPr kumimoji="1" lang="en-US" altLang="ja-JP" sz="1400" dirty="0"/>
          </a:p>
          <a:p>
            <a:r>
              <a:rPr kumimoji="1" lang="ja-JP" altLang="en-US" sz="2800" b="1" dirty="0"/>
              <a:t>手洗い</a:t>
            </a:r>
            <a:r>
              <a:rPr kumimoji="1" lang="ja-JP" altLang="en-US" sz="2800" dirty="0"/>
              <a:t>・</a:t>
            </a:r>
            <a:r>
              <a:rPr kumimoji="1" lang="ja-JP" altLang="en-US" sz="2800" b="1" dirty="0"/>
              <a:t>冷きゃく・加熱</a:t>
            </a:r>
            <a:r>
              <a:rPr kumimoji="1" lang="ja-JP" altLang="en-US" sz="2800" dirty="0"/>
              <a:t>を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しっかり行うことが大切！</a:t>
            </a:r>
            <a:endParaRPr kumimoji="1" lang="en-US" altLang="ja-JP" sz="28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2721C15-C244-1900-DA05-F71720AACA27}"/>
              </a:ext>
            </a:extLst>
          </p:cNvPr>
          <p:cNvSpPr/>
          <p:nvPr/>
        </p:nvSpPr>
        <p:spPr>
          <a:xfrm>
            <a:off x="4572000" y="409575"/>
            <a:ext cx="4456513" cy="2559987"/>
          </a:xfrm>
          <a:prstGeom prst="ellipse">
            <a:avLst/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加熱する料理も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chemeClr val="tx1"/>
                </a:solidFill>
              </a:rPr>
              <a:t>手をあらい、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just"/>
            <a:r>
              <a:rPr kumimoji="1" lang="ja-JP" altLang="en-US" sz="2400" b="1" dirty="0">
                <a:solidFill>
                  <a:schemeClr val="tx1"/>
                </a:solidFill>
              </a:rPr>
              <a:t>　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just"/>
            <a:r>
              <a:rPr kumimoji="1" lang="ja-JP" altLang="en-US" sz="2400" b="1" dirty="0">
                <a:solidFill>
                  <a:srgbClr val="FF0000"/>
                </a:solidFill>
              </a:rPr>
              <a:t>「食中毒きん」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を</a:t>
            </a:r>
            <a:endParaRPr kumimoji="1" lang="en-US" altLang="ja-JP" sz="2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つけない</a:t>
            </a:r>
            <a:r>
              <a:rPr kumimoji="1" lang="ja-JP" altLang="en-US" sz="2400" b="1" dirty="0">
                <a:solidFill>
                  <a:schemeClr val="tx1"/>
                </a:solidFill>
              </a:rPr>
              <a:t>ことが大切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00256-8907-B339-4542-C0DD9C87B9D0}"/>
              </a:ext>
            </a:extLst>
          </p:cNvPr>
          <p:cNvSpPr txBox="1"/>
          <p:nvPr/>
        </p:nvSpPr>
        <p:spPr>
          <a:xfrm>
            <a:off x="5655772" y="517605"/>
            <a:ext cx="104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かねつ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CACE73-D7C2-4CF8-5D4E-C304D80C06D2}"/>
              </a:ext>
            </a:extLst>
          </p:cNvPr>
          <p:cNvSpPr txBox="1"/>
          <p:nvPr/>
        </p:nvSpPr>
        <p:spPr>
          <a:xfrm>
            <a:off x="5063199" y="1540220"/>
            <a:ext cx="1878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しょくちゅうどく</a:t>
            </a:r>
          </a:p>
        </p:txBody>
      </p:sp>
    </p:spTree>
    <p:extLst>
      <p:ext uri="{BB962C8B-B14F-4D97-AF65-F5344CB8AC3E}">
        <p14:creationId xmlns:p14="http://schemas.microsoft.com/office/powerpoint/2010/main" val="873181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91567D-EB6E-DEE3-2545-D73B1C79DDB2}"/>
              </a:ext>
            </a:extLst>
          </p:cNvPr>
          <p:cNvSpPr txBox="1"/>
          <p:nvPr/>
        </p:nvSpPr>
        <p:spPr>
          <a:xfrm>
            <a:off x="58492" y="202835"/>
            <a:ext cx="1963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/>
              <a:t>（参考）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E530BE-A056-A1D1-DAE6-22A64CEE6F10}"/>
              </a:ext>
            </a:extLst>
          </p:cNvPr>
          <p:cNvSpPr txBox="1"/>
          <p:nvPr/>
        </p:nvSpPr>
        <p:spPr>
          <a:xfrm>
            <a:off x="58492" y="824010"/>
            <a:ext cx="8545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/>
              <a:t>【</a:t>
            </a:r>
            <a:r>
              <a:rPr lang="ja-JP" altLang="en-US" sz="2800" b="1" dirty="0"/>
              <a:t>食中毒予防について学ぶことができるサイト</a:t>
            </a:r>
            <a:r>
              <a:rPr lang="en-US" altLang="ja-JP" sz="2800" b="1" dirty="0"/>
              <a:t>】</a:t>
            </a:r>
            <a:endParaRPr lang="ja-JP" altLang="en-US" sz="2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B1622B-5079-A75E-6F82-77F45583A77B}"/>
              </a:ext>
            </a:extLst>
          </p:cNvPr>
          <p:cNvSpPr txBox="1"/>
          <p:nvPr/>
        </p:nvSpPr>
        <p:spPr>
          <a:xfrm>
            <a:off x="798601" y="3353432"/>
            <a:ext cx="836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2"/>
              </a:rPr>
              <a:t>https://www.shokuchudoku.jp/%E5%8B%95%E7%94%BB%E3%81%A7%E5%AD%A6%E3%81%B6%E9%A3%9F%E4%B8%AD%E6%AF%92/%E5%B0%8F%E5%AD%A6%E7%94%9F%E3%81%A7%E3%82%82%E8%A7%A3%E3%82%8B%E3%82%B7%E3%83%AA%E3%83%BC%E3%82%BA/</a:t>
            </a:r>
            <a:endParaRPr lang="en-US" altLang="ja-JP" sz="1400" dirty="0"/>
          </a:p>
          <a:p>
            <a:endParaRPr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F223F55-DCAB-4B53-5C8F-6080B59013E0}"/>
              </a:ext>
            </a:extLst>
          </p:cNvPr>
          <p:cNvSpPr txBox="1"/>
          <p:nvPr/>
        </p:nvSpPr>
        <p:spPr>
          <a:xfrm>
            <a:off x="798600" y="5327236"/>
            <a:ext cx="8545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https://www.pref.mie.lg.jp/SHOKUA/HP/69643043925.htm</a:t>
            </a:r>
            <a:endParaRPr lang="en-US" altLang="ja-JP" sz="1400" dirty="0"/>
          </a:p>
          <a:p>
            <a:endParaRPr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974570-304E-794F-4C79-33C32150B458}"/>
              </a:ext>
            </a:extLst>
          </p:cNvPr>
          <p:cNvSpPr txBox="1"/>
          <p:nvPr/>
        </p:nvSpPr>
        <p:spPr>
          <a:xfrm>
            <a:off x="798601" y="5677944"/>
            <a:ext cx="7546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食中毒等の食品衛生について、学習段階別の説明や、指導者用資料、児童生徒用ワークシートなどがまとまっています。</a:t>
            </a:r>
            <a:endParaRPr kumimoji="1" lang="en-US" altLang="ja-JP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498FA0-CD47-915A-29F6-E058367C5342}"/>
              </a:ext>
            </a:extLst>
          </p:cNvPr>
          <p:cNvSpPr txBox="1"/>
          <p:nvPr/>
        </p:nvSpPr>
        <p:spPr>
          <a:xfrm>
            <a:off x="798601" y="2218335"/>
            <a:ext cx="7546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手洗いの動画や食中毒予防クイズなど、児童向けのコンテンツがあります。</a:t>
            </a:r>
            <a:endParaRPr kumimoji="1" lang="en-US" altLang="ja-JP" sz="20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FF1345-8EAE-649E-4903-F2BB45AE4BA9}"/>
              </a:ext>
            </a:extLst>
          </p:cNvPr>
          <p:cNvSpPr txBox="1"/>
          <p:nvPr/>
        </p:nvSpPr>
        <p:spPr>
          <a:xfrm>
            <a:off x="798600" y="4083976"/>
            <a:ext cx="780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食中毒の基礎知識や、細菌、ウイルス別の知識を動画で学ぶこと</a:t>
            </a:r>
            <a:endParaRPr kumimoji="1" lang="en-US" altLang="ja-JP" sz="2000" dirty="0"/>
          </a:p>
          <a:p>
            <a:r>
              <a:rPr kumimoji="1" lang="ja-JP" altLang="en-US" sz="2000" dirty="0"/>
              <a:t>ができます。</a:t>
            </a:r>
            <a:endParaRPr kumimoji="1"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D553F8-E6DD-A027-CF1A-1354BD1320B9}"/>
              </a:ext>
            </a:extLst>
          </p:cNvPr>
          <p:cNvSpPr txBox="1"/>
          <p:nvPr/>
        </p:nvSpPr>
        <p:spPr>
          <a:xfrm>
            <a:off x="798601" y="1803034"/>
            <a:ext cx="8545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hlinkClick r:id="rId4"/>
              </a:rPr>
              <a:t>https://www.mhlw.go.jp/stf/seisakunitsuite/bunya/kenkou_iryou/shokuhin/kodomo/fp-top.html</a:t>
            </a:r>
            <a:endParaRPr lang="en-US" altLang="ja-JP" sz="1600" dirty="0"/>
          </a:p>
          <a:p>
            <a:endParaRPr lang="ja-JP" altLang="en-US" sz="1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F5F84D-CF0A-17CB-A8BE-8FC7D5F05545}"/>
              </a:ext>
            </a:extLst>
          </p:cNvPr>
          <p:cNvSpPr txBox="1"/>
          <p:nvPr/>
        </p:nvSpPr>
        <p:spPr>
          <a:xfrm>
            <a:off x="299262" y="1471025"/>
            <a:ext cx="754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食中毒予防のページ　厚生労働省 </a:t>
            </a:r>
            <a:r>
              <a:rPr kumimoji="1" lang="en-US" altLang="ja-JP" sz="2000" b="1" dirty="0"/>
              <a:t>(2025.1.13</a:t>
            </a:r>
            <a:r>
              <a:rPr kumimoji="1" lang="ja-JP" altLang="en-US" sz="2000" b="1" dirty="0"/>
              <a:t>閲覧</a:t>
            </a:r>
            <a:r>
              <a:rPr kumimoji="1" lang="en-US" altLang="ja-JP" sz="2000" b="1" dirty="0"/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E841C8-8790-4280-2977-5A76E21F0757}"/>
              </a:ext>
            </a:extLst>
          </p:cNvPr>
          <p:cNvSpPr txBox="1"/>
          <p:nvPr/>
        </p:nvSpPr>
        <p:spPr>
          <a:xfrm>
            <a:off x="299261" y="3028890"/>
            <a:ext cx="830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食中毒</a:t>
            </a:r>
            <a:r>
              <a:rPr kumimoji="1" lang="en-US" altLang="ja-JP" sz="2000" b="1" dirty="0"/>
              <a:t>CONTENT</a:t>
            </a:r>
            <a:r>
              <a:rPr kumimoji="1" lang="ja-JP" altLang="en-US" sz="2000" b="1" dirty="0"/>
              <a:t>‘</a:t>
            </a:r>
            <a:r>
              <a:rPr kumimoji="1" lang="en-US" altLang="ja-JP" sz="2000" b="1" dirty="0"/>
              <a:t>s</a:t>
            </a:r>
            <a:r>
              <a:rPr kumimoji="1" lang="ja-JP" altLang="en-US" sz="2000" b="1" dirty="0"/>
              <a:t>　</a:t>
            </a:r>
            <a:r>
              <a:rPr kumimoji="1" lang="en-US" altLang="ja-JP" sz="2000" b="1" dirty="0"/>
              <a:t>【</a:t>
            </a:r>
            <a:r>
              <a:rPr kumimoji="1" lang="ja-JP" altLang="en-US" sz="2000" b="1" dirty="0"/>
              <a:t>小学生でも解るシリーズ</a:t>
            </a:r>
            <a:r>
              <a:rPr kumimoji="1" lang="en-US" altLang="ja-JP" sz="2000" b="1" dirty="0"/>
              <a:t>】 (2025.1.13</a:t>
            </a:r>
            <a:r>
              <a:rPr kumimoji="1" lang="ja-JP" altLang="en-US" sz="2000" b="1" dirty="0"/>
              <a:t>閲覧</a:t>
            </a:r>
            <a:r>
              <a:rPr kumimoji="1" lang="en-US" altLang="ja-JP" sz="2000" b="1" dirty="0"/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667158-1A0A-EE09-FDB2-F43E3D990818}"/>
              </a:ext>
            </a:extLst>
          </p:cNvPr>
          <p:cNvSpPr txBox="1"/>
          <p:nvPr/>
        </p:nvSpPr>
        <p:spPr>
          <a:xfrm>
            <a:off x="299262" y="4971917"/>
            <a:ext cx="754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/>
              <a:t>三重県：食品衛生－子ども食品衛生教室 </a:t>
            </a:r>
            <a:r>
              <a:rPr kumimoji="1" lang="en-US" altLang="ja-JP" sz="2000" b="1" dirty="0"/>
              <a:t>(2025.1.13</a:t>
            </a:r>
            <a:r>
              <a:rPr kumimoji="1" lang="ja-JP" altLang="en-US" sz="2000" b="1" dirty="0"/>
              <a:t>閲覧</a:t>
            </a:r>
            <a:r>
              <a:rPr kumimoji="1" lang="en-US" altLang="ja-JP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964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E3DA87-8159-646D-1EAA-4C33F18DD99D}"/>
              </a:ext>
            </a:extLst>
          </p:cNvPr>
          <p:cNvSpPr txBox="1"/>
          <p:nvPr/>
        </p:nvSpPr>
        <p:spPr>
          <a:xfrm>
            <a:off x="1092019" y="2497604"/>
            <a:ext cx="6959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　</a:t>
            </a:r>
            <a:endParaRPr kumimoji="1" lang="en-US" altLang="ja-JP" sz="4000" dirty="0"/>
          </a:p>
          <a:p>
            <a:pPr algn="ctr"/>
            <a:r>
              <a:rPr kumimoji="1" lang="ja-JP" altLang="en-US" sz="4000" dirty="0"/>
              <a:t>①食事の衛生について知る。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34EF34-D4AD-781E-769F-55AE67C64F37}"/>
              </a:ext>
            </a:extLst>
          </p:cNvPr>
          <p:cNvSpPr txBox="1"/>
          <p:nvPr/>
        </p:nvSpPr>
        <p:spPr>
          <a:xfrm>
            <a:off x="3195826" y="2112883"/>
            <a:ext cx="275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4400" b="1" dirty="0">
                <a:latin typeface="+mn-ea"/>
              </a:rPr>
              <a:t>学習１</a:t>
            </a:r>
          </a:p>
        </p:txBody>
      </p:sp>
    </p:spTree>
    <p:extLst>
      <p:ext uri="{BB962C8B-B14F-4D97-AF65-F5344CB8AC3E}">
        <p14:creationId xmlns:p14="http://schemas.microsoft.com/office/powerpoint/2010/main" val="169462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9C68A7-9291-AA01-1F16-DBDDC9B1355C}"/>
              </a:ext>
            </a:extLst>
          </p:cNvPr>
          <p:cNvSpPr txBox="1"/>
          <p:nvPr/>
        </p:nvSpPr>
        <p:spPr>
          <a:xfrm>
            <a:off x="745958" y="2045368"/>
            <a:ext cx="7652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さっそく、クイズ！</a:t>
            </a:r>
          </a:p>
        </p:txBody>
      </p:sp>
      <p:pic>
        <p:nvPicPr>
          <p:cNvPr id="1026" name="Picture 2" descr="クエスチョンマークの帽子を被っている男性のイラスト | かわいいフリー素材集 いらすとや">
            <a:extLst>
              <a:ext uri="{FF2B5EF4-FFF2-40B4-BE49-F238E27FC236}">
                <a16:creationId xmlns:a16="http://schemas.microsoft.com/office/drawing/2014/main" id="{020BA7AE-B735-C2C6-6371-8D2D79DA4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68" y="3681663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6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70670-C79F-8838-ACE7-ED2F2CBA4D5B}"/>
              </a:ext>
            </a:extLst>
          </p:cNvPr>
          <p:cNvSpPr txBox="1"/>
          <p:nvPr/>
        </p:nvSpPr>
        <p:spPr>
          <a:xfrm>
            <a:off x="141371" y="238216"/>
            <a:ext cx="886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　　   あら　　                           　　　　あら   のこ　     </a:t>
            </a:r>
            <a:endParaRPr kumimoji="1" lang="en-US" altLang="ja-JP" sz="2000" b="1" dirty="0"/>
          </a:p>
          <a:p>
            <a:pPr algn="ctr"/>
            <a:r>
              <a:rPr kumimoji="1" lang="ja-JP" altLang="en-US" sz="2800" b="1" dirty="0"/>
              <a:t>手を洗った後、どの部分の洗い残しが多いでしょう？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76736-F01B-069D-1355-3A833BB8A2E2}"/>
              </a:ext>
            </a:extLst>
          </p:cNvPr>
          <p:cNvSpPr txBox="1"/>
          <p:nvPr/>
        </p:nvSpPr>
        <p:spPr>
          <a:xfrm>
            <a:off x="881616" y="6152317"/>
            <a:ext cx="27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てのひら</a:t>
            </a:r>
          </a:p>
        </p:txBody>
      </p:sp>
      <p:pic>
        <p:nvPicPr>
          <p:cNvPr id="1030" name="Picture 6" descr="手の爪のイラスト">
            <a:extLst>
              <a:ext uri="{FF2B5EF4-FFF2-40B4-BE49-F238E27FC236}">
                <a16:creationId xmlns:a16="http://schemas.microsoft.com/office/drawing/2014/main" id="{6F48FB1A-90E7-49E4-CF31-D4CD275D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60" y="1304578"/>
            <a:ext cx="3590140" cy="4617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2" name="Picture 8" descr="手のイラスト">
            <a:extLst>
              <a:ext uri="{FF2B5EF4-FFF2-40B4-BE49-F238E27FC236}">
                <a16:creationId xmlns:a16="http://schemas.microsoft.com/office/drawing/2014/main" id="{8F48AB56-CE16-A057-7BCB-1F26B22E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1422309"/>
            <a:ext cx="4045179" cy="4494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5FE472-5A08-2AAF-6205-1672A9591F91}"/>
              </a:ext>
            </a:extLst>
          </p:cNvPr>
          <p:cNvSpPr txBox="1"/>
          <p:nvPr/>
        </p:nvSpPr>
        <p:spPr>
          <a:xfrm>
            <a:off x="5500461" y="6179754"/>
            <a:ext cx="27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手のこう</a:t>
            </a:r>
            <a:endParaRPr kumimoji="1"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412951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70670-C79F-8838-ACE7-ED2F2CBA4D5B}"/>
              </a:ext>
            </a:extLst>
          </p:cNvPr>
          <p:cNvSpPr txBox="1"/>
          <p:nvPr/>
        </p:nvSpPr>
        <p:spPr>
          <a:xfrm>
            <a:off x="183983" y="434200"/>
            <a:ext cx="297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正解は・・・</a:t>
            </a:r>
            <a:endParaRPr kumimoji="1" lang="en-US" altLang="ja-JP" sz="32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176736-F01B-069D-1355-3A833BB8A2E2}"/>
              </a:ext>
            </a:extLst>
          </p:cNvPr>
          <p:cNvSpPr txBox="1"/>
          <p:nvPr/>
        </p:nvSpPr>
        <p:spPr>
          <a:xfrm>
            <a:off x="934464" y="5982913"/>
            <a:ext cx="27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てのひら</a:t>
            </a:r>
          </a:p>
        </p:txBody>
      </p:sp>
      <p:pic>
        <p:nvPicPr>
          <p:cNvPr id="1030" name="Picture 6" descr="手の爪のイラスト">
            <a:extLst>
              <a:ext uri="{FF2B5EF4-FFF2-40B4-BE49-F238E27FC236}">
                <a16:creationId xmlns:a16="http://schemas.microsoft.com/office/drawing/2014/main" id="{6F48FB1A-90E7-49E4-CF31-D4CD275D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18" y="1184897"/>
            <a:ext cx="3590140" cy="4617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2" name="Picture 8" descr="手のイラスト">
            <a:extLst>
              <a:ext uri="{FF2B5EF4-FFF2-40B4-BE49-F238E27FC236}">
                <a16:creationId xmlns:a16="http://schemas.microsoft.com/office/drawing/2014/main" id="{8F48AB56-CE16-A057-7BCB-1F26B22E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1246348"/>
            <a:ext cx="4045179" cy="4494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5FE472-5A08-2AAF-6205-1672A9591F91}"/>
              </a:ext>
            </a:extLst>
          </p:cNvPr>
          <p:cNvSpPr txBox="1"/>
          <p:nvPr/>
        </p:nvSpPr>
        <p:spPr>
          <a:xfrm>
            <a:off x="5505744" y="6129693"/>
            <a:ext cx="27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手のこう</a:t>
            </a:r>
            <a:endParaRPr kumimoji="1" lang="en-US" altLang="ja-JP" sz="3600" b="1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FF6F162-7DE9-E62A-2CE3-DC4B5CF899F9}"/>
              </a:ext>
            </a:extLst>
          </p:cNvPr>
          <p:cNvSpPr/>
          <p:nvPr/>
        </p:nvSpPr>
        <p:spPr>
          <a:xfrm>
            <a:off x="5057997" y="1365370"/>
            <a:ext cx="2918940" cy="117909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CF0D9D3-BD75-5A01-44DD-631159A517B9}"/>
              </a:ext>
            </a:extLst>
          </p:cNvPr>
          <p:cNvSpPr/>
          <p:nvPr/>
        </p:nvSpPr>
        <p:spPr>
          <a:xfrm>
            <a:off x="7796462" y="3429000"/>
            <a:ext cx="935895" cy="10726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EB76255-1414-F8D8-C02C-A54B0CB88A62}"/>
              </a:ext>
            </a:extLst>
          </p:cNvPr>
          <p:cNvSpPr/>
          <p:nvPr/>
        </p:nvSpPr>
        <p:spPr>
          <a:xfrm>
            <a:off x="1071534" y="1365370"/>
            <a:ext cx="2429655" cy="1016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419D1A8-077C-4F18-870E-08984B70A645}"/>
              </a:ext>
            </a:extLst>
          </p:cNvPr>
          <p:cNvSpPr/>
          <p:nvPr/>
        </p:nvSpPr>
        <p:spPr>
          <a:xfrm>
            <a:off x="1260029" y="3021036"/>
            <a:ext cx="2541950" cy="8159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9C6F00-BC7F-9CC5-6BB2-1947F06FC5D6}"/>
              </a:ext>
            </a:extLst>
          </p:cNvPr>
          <p:cNvSpPr txBox="1"/>
          <p:nvPr/>
        </p:nvSpPr>
        <p:spPr>
          <a:xfrm>
            <a:off x="182224" y="189727"/>
            <a:ext cx="107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せいかい</a:t>
            </a:r>
          </a:p>
        </p:txBody>
      </p:sp>
    </p:spTree>
    <p:extLst>
      <p:ext uri="{BB962C8B-B14F-4D97-AF65-F5344CB8AC3E}">
        <p14:creationId xmlns:p14="http://schemas.microsoft.com/office/powerpoint/2010/main" val="274006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手の甲と手のひら">
            <a:extLst>
              <a:ext uri="{FF2B5EF4-FFF2-40B4-BE49-F238E27FC236}">
                <a16:creationId xmlns:a16="http://schemas.microsoft.com/office/drawing/2014/main" id="{429E9DE7-2A4E-82D8-A8F7-4E0841E8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8" y="205226"/>
            <a:ext cx="4227142" cy="59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A6C57C-1E47-6676-3BAA-4FD2E3064EDA}"/>
              </a:ext>
            </a:extLst>
          </p:cNvPr>
          <p:cNvSpPr txBox="1"/>
          <p:nvPr/>
        </p:nvSpPr>
        <p:spPr>
          <a:xfrm>
            <a:off x="4935454" y="395726"/>
            <a:ext cx="3633536" cy="416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       </a:t>
            </a:r>
          </a:p>
          <a:p>
            <a:r>
              <a:rPr kumimoji="1" lang="en-US" altLang="ja-JP" sz="2400" dirty="0"/>
              <a:t>[</a:t>
            </a:r>
            <a:r>
              <a:rPr kumimoji="1" lang="ja-JP" altLang="en-US" sz="2400" dirty="0"/>
              <a:t>手のこう</a:t>
            </a:r>
            <a:r>
              <a:rPr kumimoji="1" lang="en-US" altLang="ja-JP" sz="2400" dirty="0"/>
              <a:t>]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・つめの間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・手首の近く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[</a:t>
            </a:r>
            <a:r>
              <a:rPr kumimoji="1" lang="ja-JP" altLang="en-US" sz="2400" dirty="0"/>
              <a:t>手のひら</a:t>
            </a:r>
            <a:r>
              <a:rPr kumimoji="1" lang="en-US" altLang="ja-JP" sz="2400" dirty="0"/>
              <a:t>]</a:t>
            </a:r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・指先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・指のつけ根の下あたり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BFCD9D-CBD9-F70E-7107-AC902173F125}"/>
              </a:ext>
            </a:extLst>
          </p:cNvPr>
          <p:cNvSpPr txBox="1"/>
          <p:nvPr/>
        </p:nvSpPr>
        <p:spPr>
          <a:xfrm>
            <a:off x="5147009" y="4699637"/>
            <a:ext cx="3421981" cy="1415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ja-JP" altLang="en-US" sz="1400" dirty="0"/>
              <a:t>　　　とく　　 </a:t>
            </a:r>
            <a:endParaRPr kumimoji="1" lang="en-US" altLang="ja-JP" sz="1400" dirty="0"/>
          </a:p>
          <a:p>
            <a:pPr algn="ctr"/>
            <a:r>
              <a:rPr kumimoji="1" lang="ja-JP" altLang="en-US" sz="2800" dirty="0"/>
              <a:t>特にきき手に</a:t>
            </a:r>
            <a:endParaRPr kumimoji="1" lang="en-US" altLang="ja-JP" sz="2800" dirty="0"/>
          </a:p>
          <a:p>
            <a:r>
              <a:rPr kumimoji="1" lang="ja-JP" altLang="en-US" sz="1600" dirty="0"/>
              <a:t>　　</a:t>
            </a:r>
            <a:endParaRPr kumimoji="1" lang="en-US" altLang="ja-JP" sz="1600" dirty="0"/>
          </a:p>
          <a:p>
            <a:pPr algn="ctr"/>
            <a:r>
              <a:rPr kumimoji="1" lang="ja-JP" altLang="en-US" sz="2800" dirty="0"/>
              <a:t>あらいのこしが多い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E63EF9-B4BB-77B5-7DF2-DD08CE4E3BCE}"/>
              </a:ext>
            </a:extLst>
          </p:cNvPr>
          <p:cNvSpPr txBox="1"/>
          <p:nvPr/>
        </p:nvSpPr>
        <p:spPr>
          <a:xfrm>
            <a:off x="344858" y="6372777"/>
            <a:ext cx="1028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出典：東京都保健医療局 東京都多摩小平保健所　正しく手を洗っていますか</a:t>
            </a:r>
            <a:r>
              <a:rPr kumimoji="1" lang="en-US" altLang="ja-JP" sz="1200" dirty="0"/>
              <a:t>?(2025.1.13</a:t>
            </a:r>
            <a:r>
              <a:rPr kumimoji="1" lang="ja-JP" altLang="en-US" sz="1200" dirty="0"/>
              <a:t>閲覧</a:t>
            </a:r>
            <a:r>
              <a:rPr kumimoji="1" lang="en-US" altLang="ja-JP" sz="1200" dirty="0"/>
              <a:t>)</a:t>
            </a:r>
          </a:p>
          <a:p>
            <a:r>
              <a:rPr kumimoji="1" lang="en-US" altLang="ja-JP" sz="1200" dirty="0">
                <a:hlinkClick r:id="rId3"/>
              </a:rPr>
              <a:t>https://www.hokeniryo.metro.tokyo.lg.jp/tamakodaira/shokuhin/tearai.html</a:t>
            </a:r>
            <a:endParaRPr kumimoji="1" lang="en-US" altLang="ja-JP" sz="1200" dirty="0"/>
          </a:p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1756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13FA24-104F-C379-333E-D62E3250F0E5}"/>
              </a:ext>
            </a:extLst>
          </p:cNvPr>
          <p:cNvSpPr txBox="1"/>
          <p:nvPr/>
        </p:nvSpPr>
        <p:spPr>
          <a:xfrm>
            <a:off x="-371475" y="245269"/>
            <a:ext cx="988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なぜ食事の前に手をあらうのだろう？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C44CCD-C3AB-DCC9-4AF0-485E94A7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8" y="3888581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手のイラスト">
            <a:extLst>
              <a:ext uri="{FF2B5EF4-FFF2-40B4-BE49-F238E27FC236}">
                <a16:creationId xmlns:a16="http://schemas.microsoft.com/office/drawing/2014/main" id="{8F792064-E924-A1F8-1134-6A3270C8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8" y="783684"/>
            <a:ext cx="248602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F0269E-1D96-FBC8-6E79-F02928B73852}"/>
              </a:ext>
            </a:extLst>
          </p:cNvPr>
          <p:cNvSpPr txBox="1"/>
          <p:nvPr/>
        </p:nvSpPr>
        <p:spPr>
          <a:xfrm>
            <a:off x="3329363" y="1887154"/>
            <a:ext cx="4109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きれいに見えても・・・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BF60AE-9C82-6A82-A49E-B62222C348F1}"/>
              </a:ext>
            </a:extLst>
          </p:cNvPr>
          <p:cNvSpPr txBox="1"/>
          <p:nvPr/>
        </p:nvSpPr>
        <p:spPr>
          <a:xfrm>
            <a:off x="3329363" y="4437133"/>
            <a:ext cx="6579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目に見えない</a:t>
            </a:r>
            <a:endParaRPr kumimoji="1" lang="en-US" altLang="ja-JP" sz="2800" dirty="0"/>
          </a:p>
          <a:p>
            <a:pPr algn="just"/>
            <a:r>
              <a:rPr kumimoji="1" lang="ja-JP" altLang="en-US" sz="2800" b="1" dirty="0"/>
              <a:t>「きん」</a:t>
            </a:r>
            <a:r>
              <a:rPr kumimoji="1" lang="ja-JP" altLang="en-US" sz="2800" dirty="0"/>
              <a:t>や</a:t>
            </a:r>
            <a:r>
              <a:rPr kumimoji="1" lang="ja-JP" altLang="en-US" sz="2800" b="1" dirty="0"/>
              <a:t>「ウイルス」</a:t>
            </a:r>
            <a:endParaRPr kumimoji="1" lang="en-US" altLang="ja-JP" sz="2800" b="1" dirty="0"/>
          </a:p>
          <a:p>
            <a:pPr algn="just"/>
            <a:r>
              <a:rPr kumimoji="1" lang="ja-JP" altLang="en-US" sz="2800" dirty="0"/>
              <a:t>がついていることがあるから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840EA5D1-548D-BA9E-4559-70249D4C0C20}"/>
              </a:ext>
            </a:extLst>
          </p:cNvPr>
          <p:cNvSpPr/>
          <p:nvPr/>
        </p:nvSpPr>
        <p:spPr>
          <a:xfrm>
            <a:off x="4736494" y="2686050"/>
            <a:ext cx="1092806" cy="1572802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57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CF831D0-50BF-4909-50C4-5B161734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1" y="139082"/>
            <a:ext cx="1521807" cy="15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D66905-8107-E29F-9A71-9BF1EA6EAC06}"/>
              </a:ext>
            </a:extLst>
          </p:cNvPr>
          <p:cNvSpPr txBox="1"/>
          <p:nvPr/>
        </p:nvSpPr>
        <p:spPr>
          <a:xfrm>
            <a:off x="2338763" y="383381"/>
            <a:ext cx="657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b="1" dirty="0"/>
              <a:t>「きん」</a:t>
            </a:r>
            <a:r>
              <a:rPr kumimoji="1" lang="ja-JP" altLang="en-US" sz="2800" dirty="0"/>
              <a:t>や</a:t>
            </a:r>
            <a:r>
              <a:rPr kumimoji="1" lang="ja-JP" altLang="en-US" sz="2800" b="1" dirty="0"/>
              <a:t>「ウイルス」</a:t>
            </a:r>
            <a:endParaRPr kumimoji="1" lang="en-US" altLang="ja-JP" sz="2800" b="1" dirty="0"/>
          </a:p>
          <a:p>
            <a:pPr algn="just"/>
            <a:r>
              <a:rPr kumimoji="1" lang="ja-JP" altLang="en-US" sz="2800" dirty="0"/>
              <a:t>がついた手で何かを食べると・・・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BFEC0D-D7CC-EA1E-061A-6EFAAC10B507}"/>
              </a:ext>
            </a:extLst>
          </p:cNvPr>
          <p:cNvSpPr txBox="1"/>
          <p:nvPr/>
        </p:nvSpPr>
        <p:spPr>
          <a:xfrm>
            <a:off x="2000250" y="2733199"/>
            <a:ext cx="6986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800" dirty="0"/>
              <a:t>食べ物についた</a:t>
            </a:r>
            <a:r>
              <a:rPr kumimoji="1" lang="ja-JP" altLang="en-US" sz="2800" b="1" dirty="0"/>
              <a:t>「きん」</a:t>
            </a:r>
            <a:r>
              <a:rPr kumimoji="1" lang="ja-JP" altLang="en-US" sz="2800" dirty="0"/>
              <a:t>や</a:t>
            </a:r>
            <a:r>
              <a:rPr kumimoji="1" lang="ja-JP" altLang="en-US" sz="2800" b="1" dirty="0"/>
              <a:t>「ウイルス」</a:t>
            </a:r>
            <a:r>
              <a:rPr kumimoji="1" lang="ja-JP" altLang="en-US" sz="2800" dirty="0"/>
              <a:t>が体の中に入り、病気になることがある。</a:t>
            </a:r>
            <a:endParaRPr kumimoji="1" lang="en-US" altLang="ja-JP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F10F5F-0E96-847D-3687-9542A159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8" y="1885162"/>
            <a:ext cx="1536700" cy="215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下 4">
            <a:extLst>
              <a:ext uri="{FF2B5EF4-FFF2-40B4-BE49-F238E27FC236}">
                <a16:creationId xmlns:a16="http://schemas.microsoft.com/office/drawing/2014/main" id="{3A86B8DA-C0E9-95F1-A4E7-922685FAA66A}"/>
              </a:ext>
            </a:extLst>
          </p:cNvPr>
          <p:cNvSpPr/>
          <p:nvPr/>
        </p:nvSpPr>
        <p:spPr>
          <a:xfrm>
            <a:off x="4349447" y="1487003"/>
            <a:ext cx="832153" cy="1046758"/>
          </a:xfrm>
          <a:prstGeom prst="downArrow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36DDF5CB-2C2C-C906-12AF-5F73D01B962A}"/>
              </a:ext>
            </a:extLst>
          </p:cNvPr>
          <p:cNvSpPr/>
          <p:nvPr/>
        </p:nvSpPr>
        <p:spPr>
          <a:xfrm>
            <a:off x="993545" y="4312232"/>
            <a:ext cx="7810500" cy="1521806"/>
          </a:xfrm>
          <a:prstGeom prst="wedgeRoundRectCallout">
            <a:avLst>
              <a:gd name="adj1" fmla="val -2080"/>
              <a:gd name="adj2" fmla="val -92179"/>
              <a:gd name="adj3" fmla="val 16667"/>
            </a:avLst>
          </a:prstGeom>
          <a:solidFill>
            <a:srgbClr val="CCEC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食べ物についた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「きん」</a:t>
            </a:r>
            <a:r>
              <a:rPr kumimoji="1" lang="ja-JP" altLang="en-US" sz="2800" dirty="0">
                <a:solidFill>
                  <a:schemeClr val="tx1"/>
                </a:solidFill>
              </a:rPr>
              <a:t>や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「ウイルス」</a:t>
            </a:r>
            <a:r>
              <a:rPr kumimoji="1" lang="ja-JP" altLang="en-US" sz="2800" dirty="0">
                <a:solidFill>
                  <a:schemeClr val="tx1"/>
                </a:solidFill>
              </a:rPr>
              <a:t>などに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　　　　　　　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しょくちゅうどく</a:t>
            </a:r>
            <a:endParaRPr kumimoji="1" lang="en-US" altLang="ja-JP" sz="12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よって起こる病気を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「食中毒」</a:t>
            </a:r>
            <a:r>
              <a:rPr kumimoji="1" lang="ja-JP" altLang="en-US" sz="2800" dirty="0">
                <a:solidFill>
                  <a:schemeClr val="tx1"/>
                </a:solidFill>
              </a:rPr>
              <a:t>と言います。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DDEDDB-888F-050A-0EEC-51EA35DFC6DD}"/>
              </a:ext>
            </a:extLst>
          </p:cNvPr>
          <p:cNvSpPr txBox="1"/>
          <p:nvPr/>
        </p:nvSpPr>
        <p:spPr>
          <a:xfrm>
            <a:off x="293081" y="6257253"/>
            <a:ext cx="977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dirty="0"/>
              <a:t>※</a:t>
            </a:r>
            <a:r>
              <a:rPr kumimoji="1" lang="ja-JP" altLang="en-US" sz="2400" dirty="0"/>
              <a:t>「食中毒」を起こす「きん」を「食中毒きん」と言います。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0643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F6DBAD-E74A-BFF9-8E28-9099ED724418}"/>
              </a:ext>
            </a:extLst>
          </p:cNvPr>
          <p:cNvSpPr txBox="1"/>
          <p:nvPr/>
        </p:nvSpPr>
        <p:spPr>
          <a:xfrm>
            <a:off x="745958" y="2045368"/>
            <a:ext cx="7652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ここでクイズ</a:t>
            </a:r>
            <a:r>
              <a:rPr kumimoji="1" lang="en-US" altLang="ja-JP" sz="6000" dirty="0"/>
              <a:t>2</a:t>
            </a:r>
            <a:r>
              <a:rPr kumimoji="1" lang="ja-JP" altLang="en-US" sz="6000" dirty="0"/>
              <a:t>問目！</a:t>
            </a:r>
          </a:p>
        </p:txBody>
      </p:sp>
      <p:pic>
        <p:nvPicPr>
          <p:cNvPr id="4" name="Picture 2" descr="クエスチョンマークの帽子を被っている男性のイラスト | かわいいフリー素材集 いらすとや">
            <a:extLst>
              <a:ext uri="{FF2B5EF4-FFF2-40B4-BE49-F238E27FC236}">
                <a16:creationId xmlns:a16="http://schemas.microsoft.com/office/drawing/2014/main" id="{809A3A09-166E-6DC0-C7F3-144367FF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68" y="3681663"/>
            <a:ext cx="16764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1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4bff1c-3aee-4564-8d40-f35baeba3b13" xsi:nil="true"/>
    <lcf76f155ced4ddcb4097134ff3c332f xmlns="9e101f2c-df68-4d5e-b6bc-acaed70d3d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4E213684E0F5048895B47E158C205F3" ma:contentTypeVersion="12" ma:contentTypeDescription="新しいドキュメントを作成します。" ma:contentTypeScope="" ma:versionID="f97e12898a72159464ed36bfa169b4f0">
  <xsd:schema xmlns:xsd="http://www.w3.org/2001/XMLSchema" xmlns:xs="http://www.w3.org/2001/XMLSchema" xmlns:p="http://schemas.microsoft.com/office/2006/metadata/properties" xmlns:ns2="9e101f2c-df68-4d5e-b6bc-acaed70d3d34" xmlns:ns3="f34bff1c-3aee-4564-8d40-f35baeba3b13" targetNamespace="http://schemas.microsoft.com/office/2006/metadata/properties" ma:root="true" ma:fieldsID="39ca05189e2682ace285be4623ea275d" ns2:_="" ns3:_="">
    <xsd:import namespace="9e101f2c-df68-4d5e-b6bc-acaed70d3d34"/>
    <xsd:import namespace="f34bff1c-3aee-4564-8d40-f35baeba3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01f2c-df68-4d5e-b6bc-acaed70d3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a7ce101-4326-42d9-b9eb-9612018c9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bff1c-3aee-4564-8d40-f35baeba3b1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16e46b2-07fb-4273-b35a-3309eac6fd3b}" ma:internalName="TaxCatchAll" ma:showField="CatchAllData" ma:web="f34bff1c-3aee-4564-8d40-f35baeba3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868BB7-9863-49D6-9A62-172F0FC1412B}">
  <ds:schemaRefs>
    <ds:schemaRef ds:uri="http://schemas.microsoft.com/office/2006/metadata/properties"/>
    <ds:schemaRef ds:uri="f34bff1c-3aee-4564-8d40-f35baeba3b13"/>
    <ds:schemaRef ds:uri="http://purl.org/dc/elements/1.1/"/>
    <ds:schemaRef ds:uri="http://schemas.microsoft.com/office/2006/documentManagement/types"/>
    <ds:schemaRef ds:uri="9e101f2c-df68-4d5e-b6bc-acaed70d3d3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7AD692-89DE-4FE5-BB96-2B4984451A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407FA-F378-4F4A-A103-51FFCC505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01f2c-df68-4d5e-b6bc-acaed70d3d34"/>
    <ds:schemaRef ds:uri="f34bff1c-3aee-4564-8d40-f35baeba3b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880</Words>
  <Application>Microsoft Office PowerPoint</Application>
  <PresentationFormat>画面に合わせる (4:3)</PresentationFormat>
  <Paragraphs>149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京都府立大学食事科学研究室</dc:creator>
  <cp:keywords>食の防災教育資料集</cp:keywords>
  <cp:lastModifiedBy>Yuko Yoshi</cp:lastModifiedBy>
  <cp:revision>49</cp:revision>
  <dcterms:created xsi:type="dcterms:W3CDTF">2022-06-08T05:20:05Z</dcterms:created>
  <dcterms:modified xsi:type="dcterms:W3CDTF">2025-05-12T07:39:35Z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0x01010084E213684E0F5048895B47E158C205F3</vt:lpwstr>
  </property>
  <property fmtid="{D5CDD505-2E9C-101B-9397-08002B2CF9AE}" pid="3" name="MediaServiceImageTags">
    <vt:lpwstr/>
  </property>
</Properties>
</file>