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95" r:id="rId3"/>
    <p:sldId id="261" r:id="rId4"/>
    <p:sldId id="285" r:id="rId5"/>
    <p:sldId id="283" r:id="rId6"/>
    <p:sldId id="287" r:id="rId7"/>
    <p:sldId id="260" r:id="rId8"/>
    <p:sldId id="290" r:id="rId9"/>
    <p:sldId id="286" r:id="rId10"/>
    <p:sldId id="288" r:id="rId11"/>
    <p:sldId id="28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7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497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544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01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328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807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439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01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5849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9039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0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372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404D6-772B-493F-8480-9903D1B588CC}" type="datetimeFigureOut">
              <a:rPr kumimoji="1" lang="ja-JP" altLang="en-US" smtClean="0"/>
              <a:t>2024/12/4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AD746-FAF3-4279-B868-CB5B9B7B397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051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BEAA6-C3F2-CF2B-50D7-A9351FAC1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0968" y="2588716"/>
            <a:ext cx="6171446" cy="1680568"/>
          </a:xfrm>
        </p:spPr>
        <p:txBody>
          <a:bodyPr anchor="ctr">
            <a:noAutofit/>
          </a:bodyPr>
          <a:lstStyle/>
          <a:p>
            <a:pPr algn="l"/>
            <a:r>
              <a:rPr lang="en-US" altLang="ja-JP" sz="4000" dirty="0">
                <a:latin typeface="+mn-lt"/>
                <a:ea typeface="+mn-ea"/>
              </a:rPr>
              <a:t>                     </a:t>
            </a:r>
            <a:r>
              <a:rPr lang="ja-JP" altLang="en-US" sz="4000" dirty="0"/>
              <a:t>　</a:t>
            </a:r>
            <a:br>
              <a:rPr lang="en-US" altLang="ja-JP" sz="4000" dirty="0"/>
            </a:br>
            <a:br>
              <a:rPr lang="en-US" altLang="ja-JP" sz="4000" dirty="0"/>
            </a:br>
            <a:r>
              <a:rPr lang="ja-JP" altLang="en-US" sz="4000" dirty="0">
                <a:latin typeface="+mn-ea"/>
                <a:ea typeface="+mn-ea"/>
              </a:rPr>
              <a:t>備蓄食品の保管について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D3EC0F3-016E-0DFB-796B-0AB4908B794A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dirty="0">
                <a:effectLst/>
                <a:latin typeface="+mn-ea"/>
                <a:cs typeface="Times New Roman" panose="02020603050405020304" pitchFamily="18" charset="0"/>
              </a:rPr>
              <a:t>小目標③　災害時への備えに取り組む態度を養う</a:t>
            </a:r>
            <a:endParaRPr lang="ja-JP" altLang="en-US" sz="2000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B34B07E-8C07-85B9-9E2A-CD90174F86A4}"/>
              </a:ext>
            </a:extLst>
          </p:cNvPr>
          <p:cNvSpPr txBox="1"/>
          <p:nvPr/>
        </p:nvSpPr>
        <p:spPr>
          <a:xfrm>
            <a:off x="3195828" y="237744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+mn-ea"/>
              </a:rPr>
              <a:t>学習８</a:t>
            </a:r>
          </a:p>
        </p:txBody>
      </p:sp>
    </p:spTree>
    <p:extLst>
      <p:ext uri="{BB962C8B-B14F-4D97-AF65-F5344CB8AC3E}">
        <p14:creationId xmlns:p14="http://schemas.microsoft.com/office/powerpoint/2010/main" val="1155086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ADE9F-616C-DFD6-1EB4-430FCEBF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800" dirty="0"/>
              <a:t>答え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71863C-35C9-13B9-EE60-C13359C0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95489"/>
            <a:ext cx="7886700" cy="2890836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/>
              <a:t>✕　</a:t>
            </a:r>
            <a:r>
              <a:rPr lang="en-US" altLang="ja-JP" sz="5400" dirty="0"/>
              <a:t>A</a:t>
            </a:r>
            <a:r>
              <a:rPr lang="ja-JP" altLang="en-US" sz="5400" dirty="0"/>
              <a:t>：新しいもの</a:t>
            </a:r>
            <a:endParaRPr lang="en-US" altLang="ja-JP" sz="5400" dirty="0"/>
          </a:p>
          <a:p>
            <a:pPr marL="0" indent="0">
              <a:buNone/>
            </a:pPr>
            <a:endParaRPr lang="en-US" altLang="ja-JP" sz="5400" dirty="0"/>
          </a:p>
          <a:p>
            <a:pPr marL="0" indent="0">
              <a:buNone/>
            </a:pPr>
            <a:r>
              <a:rPr lang="ja-JP" altLang="en-US" sz="5400" dirty="0">
                <a:solidFill>
                  <a:srgbClr val="FF0000"/>
                </a:solidFill>
              </a:rPr>
              <a:t>〇</a:t>
            </a:r>
            <a:r>
              <a:rPr lang="ja-JP" altLang="en-US" sz="5400" dirty="0"/>
              <a:t>　</a:t>
            </a:r>
            <a:r>
              <a:rPr lang="en-US" altLang="ja-JP" sz="5400" dirty="0">
                <a:solidFill>
                  <a:srgbClr val="FF0000"/>
                </a:solidFill>
              </a:rPr>
              <a:t>B</a:t>
            </a:r>
            <a:r>
              <a:rPr lang="ja-JP" altLang="en-US" sz="5400" dirty="0">
                <a:solidFill>
                  <a:srgbClr val="FF0000"/>
                </a:solidFill>
              </a:rPr>
              <a:t>：古いもの</a:t>
            </a:r>
            <a:endParaRPr lang="en-US" altLang="ja-JP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306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D35E2E-09B4-0F41-C405-27852FA3F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2425" y="4733022"/>
            <a:ext cx="8515350" cy="113385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endParaRPr kumimoji="1" lang="en-US" altLang="ja-JP" dirty="0"/>
          </a:p>
          <a:p>
            <a:pPr marL="0" indent="0" algn="ctr">
              <a:buNone/>
            </a:pPr>
            <a:r>
              <a:rPr kumimoji="1" lang="ja-JP" altLang="en-US" dirty="0"/>
              <a:t>賞味期限が</a:t>
            </a:r>
            <a:r>
              <a:rPr kumimoji="1" lang="ja-JP" altLang="en-US" dirty="0">
                <a:solidFill>
                  <a:srgbClr val="FF0000"/>
                </a:solidFill>
              </a:rPr>
              <a:t>古いもの（近づいているもの）</a:t>
            </a:r>
            <a:r>
              <a:rPr kumimoji="1" lang="ja-JP" altLang="en-US" dirty="0"/>
              <a:t>から食べ、新しいものを買い足そう！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EDCA62-2FC6-3CDB-8D21-FE51D6888FBD}"/>
              </a:ext>
            </a:extLst>
          </p:cNvPr>
          <p:cNvSpPr txBox="1"/>
          <p:nvPr/>
        </p:nvSpPr>
        <p:spPr>
          <a:xfrm>
            <a:off x="129921" y="5398748"/>
            <a:ext cx="23908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しょうみきげん</a:t>
            </a:r>
          </a:p>
        </p:txBody>
      </p:sp>
      <p:sp>
        <p:nvSpPr>
          <p:cNvPr id="13" name="コンテンツ プレースホルダー 2">
            <a:extLst>
              <a:ext uri="{FF2B5EF4-FFF2-40B4-BE49-F238E27FC236}">
                <a16:creationId xmlns:a16="http://schemas.microsoft.com/office/drawing/2014/main" id="{FE45999D-63E7-3555-807D-DB2DAD1315A5}"/>
              </a:ext>
            </a:extLst>
          </p:cNvPr>
          <p:cNvSpPr txBox="1">
            <a:spLocks/>
          </p:cNvSpPr>
          <p:nvPr/>
        </p:nvSpPr>
        <p:spPr>
          <a:xfrm>
            <a:off x="628650" y="1329681"/>
            <a:ext cx="7886700" cy="7052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ja-JP" altLang="en-US" sz="4600" b="1" dirty="0">
                <a:solidFill>
                  <a:srgbClr val="FF0000"/>
                </a:solidFill>
              </a:rPr>
              <a:t>ローリングストック法</a:t>
            </a:r>
            <a:endParaRPr lang="en-US" altLang="ja-JP" sz="34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b="1" dirty="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4F483BA2-6333-6A87-E20B-0FA144E4AFEE}"/>
              </a:ext>
            </a:extLst>
          </p:cNvPr>
          <p:cNvSpPr/>
          <p:nvPr/>
        </p:nvSpPr>
        <p:spPr>
          <a:xfrm>
            <a:off x="2688845" y="2128824"/>
            <a:ext cx="3232229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びちくする</a:t>
            </a:r>
          </a:p>
        </p:txBody>
      </p:sp>
      <p:sp>
        <p:nvSpPr>
          <p:cNvPr id="15" name="楕円 14">
            <a:extLst>
              <a:ext uri="{FF2B5EF4-FFF2-40B4-BE49-F238E27FC236}">
                <a16:creationId xmlns:a16="http://schemas.microsoft.com/office/drawing/2014/main" id="{81C412C6-3F11-0122-3DAE-4E6E1EC91F03}"/>
              </a:ext>
            </a:extLst>
          </p:cNvPr>
          <p:cNvSpPr/>
          <p:nvPr/>
        </p:nvSpPr>
        <p:spPr>
          <a:xfrm>
            <a:off x="4862573" y="3784109"/>
            <a:ext cx="2781300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食べる</a:t>
            </a: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31FBFB06-AE7E-E7CC-EC09-7585BD3AB328}"/>
              </a:ext>
            </a:extLst>
          </p:cNvPr>
          <p:cNvSpPr/>
          <p:nvPr/>
        </p:nvSpPr>
        <p:spPr>
          <a:xfrm>
            <a:off x="1093152" y="3771900"/>
            <a:ext cx="2781300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買い足す</a:t>
            </a:r>
          </a:p>
        </p:txBody>
      </p:sp>
      <p:sp>
        <p:nvSpPr>
          <p:cNvPr id="17" name="矢印: 右 16">
            <a:extLst>
              <a:ext uri="{FF2B5EF4-FFF2-40B4-BE49-F238E27FC236}">
                <a16:creationId xmlns:a16="http://schemas.microsoft.com/office/drawing/2014/main" id="{86EAFBFC-2A51-AEC6-FF0F-A19457988E8C}"/>
              </a:ext>
            </a:extLst>
          </p:cNvPr>
          <p:cNvSpPr/>
          <p:nvPr/>
        </p:nvSpPr>
        <p:spPr>
          <a:xfrm rot="10800000">
            <a:off x="4073238" y="4095750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矢印: 右 17">
            <a:extLst>
              <a:ext uri="{FF2B5EF4-FFF2-40B4-BE49-F238E27FC236}">
                <a16:creationId xmlns:a16="http://schemas.microsoft.com/office/drawing/2014/main" id="{240D8D3E-69AF-36E3-1D00-ED8BF8FF9777}"/>
              </a:ext>
            </a:extLst>
          </p:cNvPr>
          <p:cNvSpPr/>
          <p:nvPr/>
        </p:nvSpPr>
        <p:spPr>
          <a:xfrm rot="18842022">
            <a:off x="2657434" y="3083579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AF8144B-3DA2-E385-5E86-063DCCE55656}"/>
              </a:ext>
            </a:extLst>
          </p:cNvPr>
          <p:cNvSpPr/>
          <p:nvPr/>
        </p:nvSpPr>
        <p:spPr>
          <a:xfrm>
            <a:off x="3575587" y="3394939"/>
            <a:ext cx="1590195" cy="4115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くり返す</a:t>
            </a:r>
          </a:p>
        </p:txBody>
      </p:sp>
      <p:sp>
        <p:nvSpPr>
          <p:cNvPr id="20" name="矢印: 右 19">
            <a:extLst>
              <a:ext uri="{FF2B5EF4-FFF2-40B4-BE49-F238E27FC236}">
                <a16:creationId xmlns:a16="http://schemas.microsoft.com/office/drawing/2014/main" id="{3C44A1B3-CE08-54C6-C775-3E500A434C78}"/>
              </a:ext>
            </a:extLst>
          </p:cNvPr>
          <p:cNvSpPr/>
          <p:nvPr/>
        </p:nvSpPr>
        <p:spPr>
          <a:xfrm rot="3517620">
            <a:off x="5466060" y="3121196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B99CEF7-0241-AA77-13AC-E211B2AD5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4408" y="261054"/>
            <a:ext cx="6615184" cy="958849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latin typeface="+mn-ea"/>
                <a:ea typeface="+mn-ea"/>
              </a:rPr>
              <a:t>　　　　　　　</a:t>
            </a:r>
            <a:r>
              <a:rPr kumimoji="1" lang="ja-JP" altLang="en-US" sz="1800" b="1" dirty="0">
                <a:latin typeface="+mn-ea"/>
                <a:ea typeface="+mn-ea"/>
              </a:rPr>
              <a:t>　　　　　　　　ほかん　　　　ほうほう</a:t>
            </a:r>
            <a:br>
              <a:rPr kumimoji="1" lang="en-US" altLang="ja-JP" b="1" dirty="0">
                <a:latin typeface="+mn-ea"/>
                <a:ea typeface="+mn-ea"/>
              </a:rPr>
            </a:br>
            <a:r>
              <a:rPr lang="ja-JP" altLang="en-US" b="1" dirty="0">
                <a:latin typeface="+mn-ea"/>
                <a:ea typeface="+mn-ea"/>
              </a:rPr>
              <a:t>びちく</a:t>
            </a:r>
            <a:r>
              <a:rPr kumimoji="1" lang="ja-JP" altLang="en-US" b="1" dirty="0">
                <a:latin typeface="+mn-ea"/>
                <a:ea typeface="+mn-ea"/>
              </a:rPr>
              <a:t>食品の保管の方法</a:t>
            </a:r>
          </a:p>
        </p:txBody>
      </p:sp>
      <p:pic>
        <p:nvPicPr>
          <p:cNvPr id="22" name="図 21">
            <a:extLst>
              <a:ext uri="{FF2B5EF4-FFF2-40B4-BE49-F238E27FC236}">
                <a16:creationId xmlns:a16="http://schemas.microsoft.com/office/drawing/2014/main" id="{A97B7501-8773-D889-ECD4-8E743AED0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5285" y="2635258"/>
            <a:ext cx="1059815" cy="1148851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BA6009A3-89E0-A865-38C9-7543D63B4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171" y="2491796"/>
            <a:ext cx="1406237" cy="1406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034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50FBFBC-5A0A-9B34-C4EA-4930D83C82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123CA4-737A-7C5B-0FA1-3FF4B71C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875946"/>
            <a:ext cx="7886700" cy="1325563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4000" dirty="0">
                <a:latin typeface="+mn-lt"/>
              </a:rPr>
              <a:t>　　　　　</a:t>
            </a:r>
            <a:br>
              <a:rPr lang="en-US" altLang="ja-JP" sz="4000" dirty="0">
                <a:latin typeface="+mn-lt"/>
              </a:rPr>
            </a:br>
            <a:r>
              <a:rPr lang="ja-JP" altLang="en-US" sz="1800" dirty="0">
                <a:latin typeface="+mn-lt"/>
              </a:rPr>
              <a:t>　</a:t>
            </a:r>
            <a:r>
              <a:rPr lang="ja-JP" altLang="en-US" sz="4000" dirty="0"/>
              <a:t>②</a:t>
            </a:r>
            <a:r>
              <a:rPr lang="ja-JP" altLang="en-US" sz="4000" kern="100" dirty="0">
                <a:latin typeface="+mn-ea"/>
                <a:ea typeface="+mn-ea"/>
                <a:cs typeface="Times New Roman" panose="02020603050405020304" pitchFamily="18" charset="0"/>
              </a:rPr>
              <a:t>備蓄食品の保管方法を知る。</a:t>
            </a:r>
            <a:endParaRPr kumimoji="1" lang="ja-JP" altLang="en-US" sz="4000" dirty="0">
              <a:latin typeface="+mn-ea"/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E999D3-C71D-4A10-28B6-413C7FDB7F7B}"/>
              </a:ext>
            </a:extLst>
          </p:cNvPr>
          <p:cNvSpPr txBox="1"/>
          <p:nvPr/>
        </p:nvSpPr>
        <p:spPr>
          <a:xfrm>
            <a:off x="3195828" y="237744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+mn-ea"/>
              </a:rPr>
              <a:t>学習８</a:t>
            </a:r>
          </a:p>
        </p:txBody>
      </p:sp>
    </p:spTree>
    <p:extLst>
      <p:ext uri="{BB962C8B-B14F-4D97-AF65-F5344CB8AC3E}">
        <p14:creationId xmlns:p14="http://schemas.microsoft.com/office/powerpoint/2010/main" val="333103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D7BB15-295D-BA0A-4C50-BEB23A8D5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4408" y="261054"/>
            <a:ext cx="6615184" cy="958849"/>
          </a:xfrm>
        </p:spPr>
        <p:txBody>
          <a:bodyPr>
            <a:normAutofit/>
          </a:bodyPr>
          <a:lstStyle/>
          <a:p>
            <a:r>
              <a:rPr lang="ja-JP" altLang="en-US" sz="1800" b="1" dirty="0">
                <a:latin typeface="+mn-ea"/>
                <a:ea typeface="+mn-ea"/>
              </a:rPr>
              <a:t>　　　　　　　</a:t>
            </a:r>
            <a:r>
              <a:rPr kumimoji="1" lang="ja-JP" altLang="en-US" sz="1800" b="1" dirty="0">
                <a:latin typeface="+mn-ea"/>
                <a:ea typeface="+mn-ea"/>
              </a:rPr>
              <a:t>　　　　　　　　ほかん　　　　ほうほう</a:t>
            </a:r>
            <a:br>
              <a:rPr kumimoji="1" lang="en-US" altLang="ja-JP" b="1" dirty="0">
                <a:latin typeface="+mn-ea"/>
                <a:ea typeface="+mn-ea"/>
              </a:rPr>
            </a:br>
            <a:r>
              <a:rPr lang="ja-JP" altLang="en-US" b="1" dirty="0">
                <a:latin typeface="+mn-ea"/>
                <a:ea typeface="+mn-ea"/>
              </a:rPr>
              <a:t>びちく</a:t>
            </a:r>
            <a:r>
              <a:rPr kumimoji="1" lang="ja-JP" altLang="en-US" b="1" dirty="0">
                <a:latin typeface="+mn-ea"/>
                <a:ea typeface="+mn-ea"/>
              </a:rPr>
              <a:t>食品の保管の方法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D35E2E-09B4-0F41-C405-27852FA3F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74834"/>
            <a:ext cx="7886700" cy="7052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kumimoji="1" lang="ja-JP" altLang="en-US" sz="4600" b="1" dirty="0">
                <a:solidFill>
                  <a:srgbClr val="FF0000"/>
                </a:solidFill>
              </a:rPr>
              <a:t>ローリングストック法</a:t>
            </a:r>
            <a:endParaRPr lang="en-US" altLang="ja-JP" sz="34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kumimoji="1"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kumimoji="1"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kumimoji="1" lang="en-US" altLang="ja-JP" sz="36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altLang="ja-JP" b="1" dirty="0"/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8B27320A-20E4-BBAE-8F71-CC32726B88B7}"/>
              </a:ext>
            </a:extLst>
          </p:cNvPr>
          <p:cNvSpPr/>
          <p:nvPr/>
        </p:nvSpPr>
        <p:spPr>
          <a:xfrm>
            <a:off x="2688845" y="2128824"/>
            <a:ext cx="3232229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びちくする</a:t>
            </a: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E972A63A-5B89-5711-B7E4-722821B368EB}"/>
              </a:ext>
            </a:extLst>
          </p:cNvPr>
          <p:cNvSpPr/>
          <p:nvPr/>
        </p:nvSpPr>
        <p:spPr>
          <a:xfrm>
            <a:off x="4862573" y="3784109"/>
            <a:ext cx="2781300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食べる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5AEB5C23-164F-07C0-C39A-0D2A24982E30}"/>
              </a:ext>
            </a:extLst>
          </p:cNvPr>
          <p:cNvSpPr/>
          <p:nvPr/>
        </p:nvSpPr>
        <p:spPr>
          <a:xfrm>
            <a:off x="1093152" y="3771900"/>
            <a:ext cx="2781300" cy="11430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solidFill>
                  <a:srgbClr val="FF0000"/>
                </a:solidFill>
              </a:rPr>
              <a:t>買い足す</a:t>
            </a: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C9199FBE-6764-C861-138F-89AC47EE6A14}"/>
              </a:ext>
            </a:extLst>
          </p:cNvPr>
          <p:cNvSpPr/>
          <p:nvPr/>
        </p:nvSpPr>
        <p:spPr>
          <a:xfrm rot="3517620">
            <a:off x="5466060" y="3121196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矢印: 右 9">
            <a:extLst>
              <a:ext uri="{FF2B5EF4-FFF2-40B4-BE49-F238E27FC236}">
                <a16:creationId xmlns:a16="http://schemas.microsoft.com/office/drawing/2014/main" id="{F0B0ECE1-AE1E-D361-DE76-D0F94EB6B8E6}"/>
              </a:ext>
            </a:extLst>
          </p:cNvPr>
          <p:cNvSpPr/>
          <p:nvPr/>
        </p:nvSpPr>
        <p:spPr>
          <a:xfrm rot="10800000">
            <a:off x="4073238" y="4095750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5D6850FB-789B-B9E0-64DB-B2A4D0AB76F4}"/>
              </a:ext>
            </a:extLst>
          </p:cNvPr>
          <p:cNvSpPr/>
          <p:nvPr/>
        </p:nvSpPr>
        <p:spPr>
          <a:xfrm rot="18842022">
            <a:off x="2657434" y="3083579"/>
            <a:ext cx="590550" cy="495300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53E4B73-8F1C-0CEE-6757-99188EF8B6BA}"/>
              </a:ext>
            </a:extLst>
          </p:cNvPr>
          <p:cNvSpPr/>
          <p:nvPr/>
        </p:nvSpPr>
        <p:spPr>
          <a:xfrm>
            <a:off x="3575587" y="3394939"/>
            <a:ext cx="1590195" cy="4115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>
                <a:solidFill>
                  <a:schemeClr val="tx1"/>
                </a:solidFill>
              </a:rPr>
              <a:t>くり返す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A898752-067D-7824-E387-F2495B3728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5285" y="2635258"/>
            <a:ext cx="1059815" cy="114885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B053445-5BE4-ADD1-2A47-81306BDDCD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171" y="2491796"/>
            <a:ext cx="1406237" cy="1406237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0B1532C-36B2-A339-966D-26232477CBC6}"/>
              </a:ext>
            </a:extLst>
          </p:cNvPr>
          <p:cNvSpPr txBox="1"/>
          <p:nvPr/>
        </p:nvSpPr>
        <p:spPr>
          <a:xfrm>
            <a:off x="5990307" y="1144345"/>
            <a:ext cx="6699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ほう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B1B54C-23A3-7789-ACCE-9B5CA882EE9D}"/>
              </a:ext>
            </a:extLst>
          </p:cNvPr>
          <p:cNvSpPr txBox="1"/>
          <p:nvPr/>
        </p:nvSpPr>
        <p:spPr>
          <a:xfrm>
            <a:off x="2112884" y="5372432"/>
            <a:ext cx="48723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「日常的に食べて買い足す」を</a:t>
            </a:r>
            <a:endParaRPr kumimoji="1" lang="en-US" altLang="ja-JP" sz="2400" dirty="0"/>
          </a:p>
          <a:p>
            <a:endParaRPr kumimoji="1" lang="en-US" altLang="ja-JP" sz="2400" dirty="0"/>
          </a:p>
          <a:p>
            <a:r>
              <a:rPr kumimoji="1" lang="ja-JP" altLang="en-US" sz="2400" dirty="0"/>
              <a:t>くり返して災害時にそなえる方法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6CCBA96-CFA5-5D7E-12EF-98EA7EB4290B}"/>
              </a:ext>
            </a:extLst>
          </p:cNvPr>
          <p:cNvSpPr txBox="1"/>
          <p:nvPr/>
        </p:nvSpPr>
        <p:spPr>
          <a:xfrm>
            <a:off x="2236210" y="5125725"/>
            <a:ext cx="205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にちじょうてき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25CB163-1BF5-17C5-432C-BDB87D8944AD}"/>
              </a:ext>
            </a:extLst>
          </p:cNvPr>
          <p:cNvSpPr txBox="1"/>
          <p:nvPr/>
        </p:nvSpPr>
        <p:spPr>
          <a:xfrm>
            <a:off x="3575587" y="5864933"/>
            <a:ext cx="37849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/>
              <a:t>さいがい　  　　  　　　　ほうほう</a:t>
            </a:r>
          </a:p>
        </p:txBody>
      </p:sp>
    </p:spTree>
    <p:extLst>
      <p:ext uri="{BB962C8B-B14F-4D97-AF65-F5344CB8AC3E}">
        <p14:creationId xmlns:p14="http://schemas.microsoft.com/office/powerpoint/2010/main" val="2576962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83D92A-794C-4B7E-6F45-B5EA867C3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02164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kumimoji="1" lang="en-US" altLang="ja-JP" sz="1800" dirty="0"/>
              <a:t>                                                      </a:t>
            </a:r>
            <a:r>
              <a:rPr kumimoji="1" lang="ja-JP" altLang="en-US" sz="1800" dirty="0"/>
              <a:t>　　　　　　　　　　　　　　　ほう</a:t>
            </a:r>
            <a:br>
              <a:rPr kumimoji="1" lang="en-US" altLang="ja-JP" sz="5400" dirty="0"/>
            </a:br>
            <a:r>
              <a:rPr kumimoji="1" lang="ja-JP" altLang="en-US" sz="5400" dirty="0"/>
              <a:t>ローリングストック法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B9A0AEE-E635-C197-8C34-F55F3CB57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775" y="1619250"/>
            <a:ext cx="8248650" cy="45577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ja-JP" sz="4000" dirty="0"/>
              <a:t>【</a:t>
            </a:r>
            <a:r>
              <a:rPr lang="ja-JP" altLang="en-US" sz="4000" dirty="0"/>
              <a:t>良いところ</a:t>
            </a:r>
            <a:r>
              <a:rPr lang="en-US" altLang="ja-JP" sz="4000" dirty="0"/>
              <a:t>】</a:t>
            </a:r>
          </a:p>
          <a:p>
            <a:pPr marL="0" indent="0">
              <a:buNone/>
            </a:pPr>
            <a:r>
              <a:rPr lang="ja-JP" altLang="en-US" sz="1800" dirty="0"/>
              <a:t>　　</a:t>
            </a:r>
            <a:r>
              <a:rPr lang="ja-JP" altLang="en-US" sz="1800" dirty="0">
                <a:solidFill>
                  <a:srgbClr val="FF0000"/>
                </a:solidFill>
              </a:rPr>
              <a:t>しょうみきげん　</a:t>
            </a:r>
            <a:r>
              <a:rPr lang="ja-JP" altLang="en-US" sz="1800" dirty="0"/>
              <a:t>　　　　　　   </a:t>
            </a:r>
            <a:endParaRPr lang="en-US" altLang="ja-JP" sz="1800" dirty="0"/>
          </a:p>
          <a:p>
            <a:r>
              <a:rPr lang="ja-JP" altLang="en-US" sz="4000" dirty="0">
                <a:solidFill>
                  <a:srgbClr val="FF0000"/>
                </a:solidFill>
              </a:rPr>
              <a:t>賞味期限切れ</a:t>
            </a:r>
            <a:r>
              <a:rPr lang="ja-JP" altLang="en-US" sz="4000" dirty="0"/>
              <a:t>をふせぐことができる。</a:t>
            </a:r>
            <a:endParaRPr lang="en-US" altLang="ja-JP" sz="4000" dirty="0"/>
          </a:p>
          <a:p>
            <a:endParaRPr lang="en-US" altLang="ja-JP" sz="4000" dirty="0"/>
          </a:p>
          <a:p>
            <a:pPr marL="0" indent="0">
              <a:buNone/>
            </a:pPr>
            <a:r>
              <a:rPr lang="ja-JP" altLang="en-US" sz="1900" dirty="0"/>
              <a:t>　  </a:t>
            </a:r>
            <a:endParaRPr lang="en-US" altLang="ja-JP" sz="1900" dirty="0"/>
          </a:p>
          <a:p>
            <a:r>
              <a:rPr lang="ja-JP" altLang="en-US" sz="4000" dirty="0"/>
              <a:t>なれた味で</a:t>
            </a:r>
            <a:r>
              <a:rPr lang="ja-JP" altLang="en-US" sz="4000" dirty="0">
                <a:solidFill>
                  <a:srgbClr val="FF0000"/>
                </a:solidFill>
              </a:rPr>
              <a:t>安心</a:t>
            </a:r>
            <a:r>
              <a:rPr lang="ja-JP" altLang="en-US" sz="4000" dirty="0"/>
              <a:t>ができる。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lang="ja-JP" altLang="en-US" sz="1900" dirty="0"/>
              <a:t>　</a:t>
            </a:r>
            <a:r>
              <a:rPr lang="ja-JP" altLang="en-US" sz="1900" dirty="0">
                <a:solidFill>
                  <a:srgbClr val="FF0000"/>
                </a:solidFill>
              </a:rPr>
              <a:t>えいよう</a:t>
            </a:r>
            <a:endParaRPr lang="en-US" altLang="ja-JP" sz="1900" dirty="0">
              <a:solidFill>
                <a:srgbClr val="FF0000"/>
              </a:solidFill>
            </a:endParaRPr>
          </a:p>
          <a:p>
            <a:r>
              <a:rPr lang="ja-JP" altLang="en-US" sz="4000" dirty="0">
                <a:solidFill>
                  <a:srgbClr val="FF0000"/>
                </a:solidFill>
              </a:rPr>
              <a:t>栄養バランス</a:t>
            </a:r>
            <a:r>
              <a:rPr lang="ja-JP" altLang="en-US" sz="4000" dirty="0"/>
              <a:t>も考えやすい。</a:t>
            </a:r>
            <a:endParaRPr lang="en-US" altLang="ja-JP" sz="4000" dirty="0"/>
          </a:p>
          <a:p>
            <a:endParaRPr kumimoji="1" lang="ja-JP" altLang="en-US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E9A7B45-EC5C-ED62-873F-F27CF8EAB0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9901" y="3286124"/>
            <a:ext cx="2095500" cy="1964532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B25105-69B7-7261-C7B4-B1733460E58F}"/>
              </a:ext>
            </a:extLst>
          </p:cNvPr>
          <p:cNvSpPr txBox="1"/>
          <p:nvPr/>
        </p:nvSpPr>
        <p:spPr>
          <a:xfrm>
            <a:off x="1050206" y="1252661"/>
            <a:ext cx="733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よ</a:t>
            </a:r>
          </a:p>
        </p:txBody>
      </p:sp>
    </p:spTree>
    <p:extLst>
      <p:ext uri="{BB962C8B-B14F-4D97-AF65-F5344CB8AC3E}">
        <p14:creationId xmlns:p14="http://schemas.microsoft.com/office/powerpoint/2010/main" val="1893941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D09B7E-A99B-0085-52B8-7E5A5694B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05025" y="2584451"/>
            <a:ext cx="5229225" cy="1325563"/>
          </a:xfrm>
          <a:ln w="19050">
            <a:solidFill>
              <a:schemeClr val="tx1"/>
            </a:solidFill>
            <a:prstDash val="lgDash"/>
          </a:ln>
        </p:spPr>
        <p:txBody>
          <a:bodyPr/>
          <a:lstStyle/>
          <a:p>
            <a:pPr algn="ctr"/>
            <a:r>
              <a:rPr kumimoji="1" lang="ja-JP" altLang="en-US" dirty="0"/>
              <a:t>クイズ</a:t>
            </a:r>
          </a:p>
        </p:txBody>
      </p:sp>
    </p:spTree>
    <p:extLst>
      <p:ext uri="{BB962C8B-B14F-4D97-AF65-F5344CB8AC3E}">
        <p14:creationId xmlns:p14="http://schemas.microsoft.com/office/powerpoint/2010/main" val="4338107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4126EC-C2AA-B5D7-D67F-B26689E4B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49" y="276225"/>
            <a:ext cx="8512969" cy="1004889"/>
          </a:xfrm>
        </p:spPr>
        <p:txBody>
          <a:bodyPr/>
          <a:lstStyle/>
          <a:p>
            <a:pPr algn="ctr"/>
            <a:r>
              <a:rPr kumimoji="1" lang="ja-JP" altLang="en-US" dirty="0"/>
              <a:t>問題①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198E1B-6EC7-1EF0-C20E-D59B527E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81" y="1152525"/>
            <a:ext cx="8453438" cy="5500370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sz="1800" dirty="0"/>
              <a:t>　　　　　　　　　　　　　　　　　　　　　　  てき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4000" dirty="0"/>
              <a:t>ローリングストックに適している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食品はどれでしょう。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4000" dirty="0"/>
              <a:t>Ａ：アイスクリーム</a:t>
            </a:r>
            <a:r>
              <a:rPr lang="ja-JP" altLang="en-US" sz="4000" dirty="0"/>
              <a:t>　</a:t>
            </a: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Ｂ：クッキー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kumimoji="1" lang="ja-JP" altLang="en-US" sz="4000" dirty="0"/>
              <a:t>Ｃ：ショートケーキ</a:t>
            </a:r>
            <a:endParaRPr kumimoji="1" lang="en-US" altLang="ja-JP" sz="40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保存食のイラスト">
            <a:extLst>
              <a:ext uri="{FF2B5EF4-FFF2-40B4-BE49-F238E27FC236}">
                <a16:creationId xmlns:a16="http://schemas.microsoft.com/office/drawing/2014/main" id="{52C24950-54CD-F40F-3A40-94FC646FD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4925" y="3075951"/>
            <a:ext cx="2875051" cy="301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5617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5ADE9F-616C-DFD6-1EB4-430FCEBF7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4800" dirty="0"/>
              <a:t>答え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B71863C-35C9-13B9-EE60-C13359C052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351338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/>
              <a:t>✕　</a:t>
            </a:r>
            <a:r>
              <a:rPr lang="en-US" altLang="ja-JP" sz="5400" dirty="0"/>
              <a:t>A</a:t>
            </a:r>
            <a:r>
              <a:rPr lang="ja-JP" altLang="en-US" sz="5400" dirty="0"/>
              <a:t>：アイスクリーム</a:t>
            </a:r>
            <a:endParaRPr lang="en-US" altLang="ja-JP" sz="5400" dirty="0"/>
          </a:p>
          <a:p>
            <a:pPr marL="0" indent="0">
              <a:buNone/>
            </a:pPr>
            <a:endParaRPr lang="en-US" altLang="ja-JP" sz="5400" dirty="0"/>
          </a:p>
          <a:p>
            <a:pPr marL="0" indent="0">
              <a:buNone/>
            </a:pPr>
            <a:r>
              <a:rPr lang="ja-JP" altLang="en-US" sz="5400" dirty="0">
                <a:solidFill>
                  <a:srgbClr val="FF0000"/>
                </a:solidFill>
              </a:rPr>
              <a:t>〇</a:t>
            </a:r>
            <a:r>
              <a:rPr lang="ja-JP" altLang="en-US" sz="5400" dirty="0"/>
              <a:t>　</a:t>
            </a:r>
            <a:r>
              <a:rPr lang="en-US" altLang="ja-JP" sz="5400" dirty="0">
                <a:solidFill>
                  <a:srgbClr val="FF0000"/>
                </a:solidFill>
              </a:rPr>
              <a:t>B</a:t>
            </a:r>
            <a:r>
              <a:rPr lang="ja-JP" altLang="en-US" sz="5400" dirty="0">
                <a:solidFill>
                  <a:srgbClr val="FF0000"/>
                </a:solidFill>
              </a:rPr>
              <a:t>：クッキー</a:t>
            </a:r>
            <a:endParaRPr lang="en-US" altLang="ja-JP" sz="5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ja-JP" sz="5400" dirty="0"/>
          </a:p>
          <a:p>
            <a:pPr marL="0" indent="0">
              <a:buNone/>
            </a:pPr>
            <a:r>
              <a:rPr lang="ja-JP" altLang="en-US" sz="5400" dirty="0"/>
              <a:t>✕　</a:t>
            </a:r>
            <a:r>
              <a:rPr lang="en-US" altLang="ja-JP" sz="5400" dirty="0"/>
              <a:t>C</a:t>
            </a:r>
            <a:r>
              <a:rPr lang="ja-JP" altLang="en-US" sz="5400" dirty="0"/>
              <a:t>：ショートケーキ</a:t>
            </a:r>
            <a:endParaRPr kumimoji="1" lang="ja-JP" altLang="en-US" sz="5400" dirty="0"/>
          </a:p>
        </p:txBody>
      </p:sp>
    </p:spTree>
    <p:extLst>
      <p:ext uri="{BB962C8B-B14F-4D97-AF65-F5344CB8AC3E}">
        <p14:creationId xmlns:p14="http://schemas.microsoft.com/office/powerpoint/2010/main" val="1315532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ED081D-F470-FD93-46A5-B30AB92AB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0247" y="189705"/>
            <a:ext cx="3101378" cy="1325563"/>
          </a:xfrm>
        </p:spPr>
        <p:txBody>
          <a:bodyPr>
            <a:normAutofit/>
          </a:bodyPr>
          <a:lstStyle/>
          <a:p>
            <a:r>
              <a:rPr kumimoji="1" lang="ja-JP" altLang="en-US" sz="1800" dirty="0"/>
              <a:t>じょうおん</a:t>
            </a:r>
            <a:br>
              <a:rPr kumimoji="1" lang="en-US" altLang="ja-JP" sz="1800" dirty="0"/>
            </a:br>
            <a:r>
              <a:rPr kumimoji="1" lang="ja-JP" altLang="en-US" sz="5400" dirty="0"/>
              <a:t>常温食品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72DB45-B6AB-DF80-69F4-09C812533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54175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ja-JP" sz="3600" dirty="0"/>
              <a:t>【</a:t>
            </a:r>
            <a:r>
              <a:rPr kumimoji="1" lang="ja-JP" altLang="en-US" sz="3600" dirty="0"/>
              <a:t>良いところ</a:t>
            </a:r>
            <a:r>
              <a:rPr kumimoji="1" lang="en-US" altLang="ja-JP" sz="3600" dirty="0"/>
              <a:t>】</a:t>
            </a:r>
          </a:p>
          <a:p>
            <a:pPr marL="0" indent="0">
              <a:buNone/>
            </a:pPr>
            <a:r>
              <a:rPr kumimoji="1" lang="ja-JP" altLang="en-US" sz="1900" dirty="0"/>
              <a:t>　　　　　　　れいぞうこ</a:t>
            </a:r>
            <a:endParaRPr kumimoji="1" lang="en-US" altLang="ja-JP" sz="1900" dirty="0"/>
          </a:p>
          <a:p>
            <a:r>
              <a:rPr lang="ja-JP" altLang="en-US" sz="3900" dirty="0">
                <a:solidFill>
                  <a:srgbClr val="FF0000"/>
                </a:solidFill>
              </a:rPr>
              <a:t>電気（冷蔵庫）</a:t>
            </a:r>
            <a:r>
              <a:rPr lang="ja-JP" altLang="en-US" sz="3900" dirty="0"/>
              <a:t>が使えなくなっても</a:t>
            </a:r>
            <a:endParaRPr lang="en-US" altLang="ja-JP" sz="3900" dirty="0"/>
          </a:p>
          <a:p>
            <a:pPr marL="0" indent="0">
              <a:buNone/>
            </a:pPr>
            <a:r>
              <a:rPr lang="ja-JP" altLang="en-US" sz="1800" dirty="0"/>
              <a:t>  ほぞん</a:t>
            </a:r>
            <a:endParaRPr lang="en-US" altLang="ja-JP" sz="1900" dirty="0"/>
          </a:p>
          <a:p>
            <a:pPr marL="0" indent="0">
              <a:buNone/>
            </a:pPr>
            <a:r>
              <a:rPr lang="ja-JP" altLang="en-US" sz="3900" dirty="0"/>
              <a:t>保存できる。</a:t>
            </a:r>
            <a:endParaRPr lang="en-US" altLang="ja-JP" sz="3900" dirty="0"/>
          </a:p>
          <a:p>
            <a:pPr marL="0" indent="0">
              <a:buNone/>
            </a:pPr>
            <a:r>
              <a:rPr lang="en-US" altLang="ja-JP" sz="3600" dirty="0"/>
              <a:t>                                             </a:t>
            </a:r>
            <a:r>
              <a:rPr lang="ja-JP" altLang="en-US" sz="3600" dirty="0"/>
              <a:t> </a:t>
            </a:r>
            <a:r>
              <a:rPr lang="en-US" altLang="ja-JP" sz="3600" dirty="0"/>
              <a:t>     </a:t>
            </a:r>
            <a:r>
              <a:rPr lang="ja-JP" altLang="en-US" sz="2200" dirty="0"/>
              <a:t>ほぞん</a:t>
            </a:r>
            <a:endParaRPr lang="en-US" altLang="ja-JP" sz="2200" dirty="0"/>
          </a:p>
          <a:p>
            <a:r>
              <a:rPr kumimoji="1" lang="ja-JP" altLang="en-US" sz="3900" dirty="0">
                <a:solidFill>
                  <a:srgbClr val="FF0000"/>
                </a:solidFill>
              </a:rPr>
              <a:t>長い間</a:t>
            </a:r>
            <a:r>
              <a:rPr kumimoji="1" lang="ja-JP" altLang="en-US" sz="3900" dirty="0"/>
              <a:t>くさることなく保存できる</a:t>
            </a:r>
            <a:r>
              <a:rPr kumimoji="1" lang="ja-JP" altLang="en-US" sz="3600" dirty="0"/>
              <a:t>。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en-US" altLang="ja-JP" sz="3600" dirty="0"/>
              <a:t>                                         </a:t>
            </a:r>
            <a:r>
              <a:rPr lang="ja-JP" altLang="en-US" sz="3600" dirty="0"/>
              <a:t>     </a:t>
            </a:r>
            <a:r>
              <a:rPr lang="ja-JP" altLang="en-US" sz="2200" dirty="0"/>
              <a:t>ほかん</a:t>
            </a:r>
            <a:endParaRPr lang="en-US" altLang="ja-JP" sz="2200" dirty="0"/>
          </a:p>
          <a:p>
            <a:r>
              <a:rPr kumimoji="1" lang="ja-JP" altLang="en-US" sz="3900" dirty="0"/>
              <a:t>家の中のどこにでも保管できる。</a:t>
            </a:r>
            <a:endParaRPr kumimoji="1" lang="en-US" altLang="ja-JP" sz="3900" dirty="0"/>
          </a:p>
          <a:p>
            <a:endParaRPr lang="en-US" altLang="ja-JP" sz="3600" dirty="0"/>
          </a:p>
          <a:p>
            <a:endParaRPr kumimoji="1" lang="en-US" altLang="ja-JP" sz="3200" dirty="0"/>
          </a:p>
          <a:p>
            <a:pPr marL="0" indent="0">
              <a:buNone/>
            </a:pPr>
            <a:endParaRPr kumimoji="1" lang="ja-JP" altLang="en-US" sz="3200" dirty="0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C9AB2DAE-1950-8E20-D2CE-0BCED65968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8425" y="365126"/>
            <a:ext cx="1524000" cy="1683978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7486820-CF1C-2C72-4D40-9AC93B24C283}"/>
              </a:ext>
            </a:extLst>
          </p:cNvPr>
          <p:cNvSpPr txBox="1"/>
          <p:nvPr/>
        </p:nvSpPr>
        <p:spPr>
          <a:xfrm>
            <a:off x="1171575" y="1269732"/>
            <a:ext cx="733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/>
              <a:t>よ</a:t>
            </a:r>
          </a:p>
        </p:txBody>
      </p:sp>
    </p:spTree>
    <p:extLst>
      <p:ext uri="{BB962C8B-B14F-4D97-AF65-F5344CB8AC3E}">
        <p14:creationId xmlns:p14="http://schemas.microsoft.com/office/powerpoint/2010/main" val="11155038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4126EC-C2AA-B5D7-D67F-B26689E4B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49" y="276225"/>
            <a:ext cx="8512969" cy="1004889"/>
          </a:xfrm>
        </p:spPr>
        <p:txBody>
          <a:bodyPr/>
          <a:lstStyle/>
          <a:p>
            <a:pPr algn="ctr"/>
            <a:r>
              <a:rPr kumimoji="1" lang="ja-JP" altLang="en-US" dirty="0"/>
              <a:t>問題②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0198E1B-6EC7-1EF0-C20E-D59B527E8A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813" y="1281114"/>
            <a:ext cx="8453438" cy="5262244"/>
          </a:xfr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800" dirty="0"/>
              <a:t>　しょうみきげん</a:t>
            </a:r>
            <a:endParaRPr lang="en-US" altLang="ja-JP" sz="1800" dirty="0"/>
          </a:p>
          <a:p>
            <a:pPr marL="0" indent="0">
              <a:buNone/>
            </a:pPr>
            <a:r>
              <a:rPr lang="ja-JP" altLang="en-US" sz="4000" dirty="0"/>
              <a:t>賞味期限が古いものと新しいもの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どちらから食べるとよいでしょう？</a:t>
            </a:r>
            <a:endParaRPr lang="en-US" altLang="ja-JP" sz="4000" dirty="0"/>
          </a:p>
          <a:p>
            <a:pPr marL="0" indent="0">
              <a:buNone/>
            </a:pPr>
            <a:endParaRPr lang="en-US" altLang="ja-JP" sz="4000" dirty="0"/>
          </a:p>
          <a:p>
            <a:pPr marL="0" indent="0">
              <a:buNone/>
            </a:pPr>
            <a:r>
              <a:rPr kumimoji="1" lang="ja-JP" altLang="en-US" sz="4000" dirty="0"/>
              <a:t>Ａ：</a:t>
            </a:r>
            <a:r>
              <a:rPr lang="ja-JP" altLang="en-US" sz="4000" dirty="0"/>
              <a:t>新しいもの</a:t>
            </a:r>
            <a:endParaRPr kumimoji="1" lang="en-US" altLang="ja-JP" sz="4000" dirty="0"/>
          </a:p>
          <a:p>
            <a:pPr marL="0" indent="0">
              <a:buNone/>
            </a:pP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Ｂ：古いもの</a:t>
            </a:r>
            <a:endParaRPr kumimoji="1" lang="en-US" altLang="ja-JP" sz="4000" dirty="0"/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保存食のイラスト">
            <a:extLst>
              <a:ext uri="{FF2B5EF4-FFF2-40B4-BE49-F238E27FC236}">
                <a16:creationId xmlns:a16="http://schemas.microsoft.com/office/drawing/2014/main" id="{52C24950-54CD-F40F-3A40-94FC646FD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2075" y="3429000"/>
            <a:ext cx="2875051" cy="3010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42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82AC52B-28F1-43FB-8BD4-B30F89433F9E}"/>
</file>

<file path=customXml/itemProps2.xml><?xml version="1.0" encoding="utf-8"?>
<ds:datastoreItem xmlns:ds="http://schemas.openxmlformats.org/officeDocument/2006/customXml" ds:itemID="{4E2FABA6-B923-43F4-9305-3A472A2D1AE3}"/>
</file>

<file path=customXml/itemProps3.xml><?xml version="1.0" encoding="utf-8"?>
<ds:datastoreItem xmlns:ds="http://schemas.openxmlformats.org/officeDocument/2006/customXml" ds:itemID="{B7179B34-79CE-40A3-9695-24EFDA1DCB2B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18</TotalTime>
  <Words>273</Words>
  <Application>Microsoft Office PowerPoint</Application>
  <PresentationFormat>画面に合わせる (4:3)</PresentationFormat>
  <Paragraphs>85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テーマ</vt:lpstr>
      <vt:lpstr>                     　  備蓄食品の保管について</vt:lpstr>
      <vt:lpstr>　　　　　 　②備蓄食品の保管方法を知る。</vt:lpstr>
      <vt:lpstr>　　　　　　　　　　　　　　　ほかん　　　　ほうほう びちく食品の保管の方法</vt:lpstr>
      <vt:lpstr>                                                      　　　　　　　　　　　　　　　ほう ローリングストック法</vt:lpstr>
      <vt:lpstr>クイズ</vt:lpstr>
      <vt:lpstr>問題①</vt:lpstr>
      <vt:lpstr>答え</vt:lpstr>
      <vt:lpstr>じょうおん 常温食品</vt:lpstr>
      <vt:lpstr>問題②</vt:lpstr>
      <vt:lpstr>答え</vt:lpstr>
      <vt:lpstr>　　　　　　　　　　　　　　　ほかん　　　　ほうほう びちく食品の保管の方法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びちく　　　　　　　　ほかん 備蓄食品の保管について</dc:title>
  <dc:creator>華 秋本</dc:creator>
  <cp:lastModifiedBy>華 秋本</cp:lastModifiedBy>
  <cp:revision>4</cp:revision>
  <dcterms:created xsi:type="dcterms:W3CDTF">2024-12-04T06:17:22Z</dcterms:created>
  <dcterms:modified xsi:type="dcterms:W3CDTF">2024-12-04T09:41:22Z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</Properties>
</file>