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7" r:id="rId5"/>
    <p:sldId id="298" r:id="rId6"/>
    <p:sldId id="261" r:id="rId7"/>
    <p:sldId id="262" r:id="rId8"/>
    <p:sldId id="264" r:id="rId9"/>
    <p:sldId id="265" r:id="rId10"/>
    <p:sldId id="271" r:id="rId11"/>
    <p:sldId id="272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B82922-C6D6-AE2F-A8A1-66ABCA815D05}" name="華 秋本" initials="華秋" userId="297fb004fc5de935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下大迫 美和" initials="下大迫" lastIdx="3" clrIdx="0">
    <p:extLst>
      <p:ext uri="{19B8F6BF-5375-455C-9EA6-DF929625EA0E}">
        <p15:presenceInfo xmlns:p15="http://schemas.microsoft.com/office/powerpoint/2012/main" userId="9ff617f4516e842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00"/>
    <a:srgbClr val="FF6600"/>
    <a:srgbClr val="F9D917"/>
    <a:srgbClr val="FF3300"/>
    <a:srgbClr val="00CC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7" autoAdjust="0"/>
    <p:restoredTop sz="90191" autoAdjust="0"/>
  </p:normalViewPr>
  <p:slideViewPr>
    <p:cSldViewPr snapToGrid="0">
      <p:cViewPr varScale="1">
        <p:scale>
          <a:sx n="94" d="100"/>
          <a:sy n="94" d="100"/>
        </p:scale>
        <p:origin x="993" y="57"/>
      </p:cViewPr>
      <p:guideLst/>
    </p:cSldViewPr>
  </p:slideViewPr>
  <p:outlineViewPr>
    <p:cViewPr>
      <p:scale>
        <a:sx n="33" d="100"/>
        <a:sy n="33" d="100"/>
      </p:scale>
      <p:origin x="0" y="-36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85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BA4E14B-3CB4-4EFD-B3EA-30B034A9D2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ED00A8C-9540-3644-5A99-614DA5C9C4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0958970-C23D-7B7A-186A-A4CC9812B9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6BC3A-F52C-4584-8BE0-6786E4C0B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278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CF8DB-66EB-4A98-8964-BC0C7F77DA76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67C33-3D7B-4370-9340-822BABF8DE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63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67C33-3D7B-4370-9340-822BABF8DEE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646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67C33-3D7B-4370-9340-822BABF8DEE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332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67C33-3D7B-4370-9340-822BABF8DEE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17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91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33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99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11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28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85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95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33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78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834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77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61766-FD09-457A-BF06-7867165EDE33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BB056-439C-436A-ABBA-3E3E15EAF4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32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microsoft.com/office/2007/relationships/hdphoto" Target="../media/hdphoto3.wdp"/><Relationship Id="rId18" Type="http://schemas.openxmlformats.org/officeDocument/2006/relationships/image" Target="../media/image28.png"/><Relationship Id="rId26" Type="http://schemas.openxmlformats.org/officeDocument/2006/relationships/image" Target="../media/image36.png"/><Relationship Id="rId3" Type="http://schemas.openxmlformats.org/officeDocument/2006/relationships/image" Target="../media/image14.png"/><Relationship Id="rId21" Type="http://schemas.openxmlformats.org/officeDocument/2006/relationships/image" Target="../media/image31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7.png"/><Relationship Id="rId25" Type="http://schemas.openxmlformats.org/officeDocument/2006/relationships/image" Target="../media/image3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24" Type="http://schemas.openxmlformats.org/officeDocument/2006/relationships/image" Target="../media/image34.png"/><Relationship Id="rId5" Type="http://schemas.openxmlformats.org/officeDocument/2006/relationships/image" Target="../media/image16.png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28" Type="http://schemas.openxmlformats.org/officeDocument/2006/relationships/image" Target="../media/image38.png"/><Relationship Id="rId10" Type="http://schemas.openxmlformats.org/officeDocument/2006/relationships/image" Target="../media/image21.png"/><Relationship Id="rId19" Type="http://schemas.openxmlformats.org/officeDocument/2006/relationships/image" Target="../media/image29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4.png"/><Relationship Id="rId22" Type="http://schemas.openxmlformats.org/officeDocument/2006/relationships/image" Target="../media/image32.png"/><Relationship Id="rId27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BEAA6-C3F2-CF2B-50D7-A9351FAC1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9397" y="2498283"/>
            <a:ext cx="4545205" cy="1680568"/>
          </a:xfrm>
        </p:spPr>
        <p:txBody>
          <a:bodyPr anchor="ctr">
            <a:noAutofit/>
          </a:bodyPr>
          <a:lstStyle/>
          <a:p>
            <a:pPr algn="l"/>
            <a:br>
              <a:rPr lang="en-US" altLang="ja-JP" sz="4000" dirty="0">
                <a:latin typeface="+mn-lt"/>
                <a:ea typeface="+mn-ea"/>
              </a:rPr>
            </a:br>
            <a:r>
              <a:rPr lang="ja-JP" altLang="en-US" sz="4000" dirty="0">
                <a:latin typeface="+mn-lt"/>
                <a:ea typeface="+mn-ea"/>
              </a:rPr>
              <a:t>  </a:t>
            </a:r>
            <a:r>
              <a:rPr lang="ja-JP" altLang="en-US" sz="4000" dirty="0"/>
              <a:t>　</a:t>
            </a:r>
            <a:br>
              <a:rPr lang="en-US" altLang="ja-JP" sz="4000" dirty="0"/>
            </a:br>
            <a:r>
              <a:rPr lang="ja-JP" altLang="en-US" sz="4000" dirty="0">
                <a:latin typeface="+mn-ea"/>
                <a:ea typeface="+mn-ea"/>
              </a:rPr>
              <a:t>備蓄食品について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101B5A0-4064-E67B-3BC7-5AE01CFEAC31}"/>
              </a:ext>
            </a:extLst>
          </p:cNvPr>
          <p:cNvSpPr txBox="1"/>
          <p:nvPr/>
        </p:nvSpPr>
        <p:spPr>
          <a:xfrm>
            <a:off x="495572" y="685689"/>
            <a:ext cx="8073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effectLst/>
                <a:latin typeface="+mn-ea"/>
                <a:cs typeface="Times New Roman" panose="02020603050405020304" pitchFamily="18" charset="0"/>
              </a:rPr>
              <a:t>小目標③　災害時への備えに取り組む態度を養う</a:t>
            </a:r>
            <a:endParaRPr lang="ja-JP" altLang="en-US" sz="20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DEA58AE-6E82-DDC0-FD93-EB070E7100FE}"/>
              </a:ext>
            </a:extLst>
          </p:cNvPr>
          <p:cNvSpPr txBox="1"/>
          <p:nvPr/>
        </p:nvSpPr>
        <p:spPr>
          <a:xfrm>
            <a:off x="3195827" y="2305403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+mn-ea"/>
              </a:rPr>
              <a:t>学習９</a:t>
            </a:r>
          </a:p>
        </p:txBody>
      </p:sp>
    </p:spTree>
    <p:extLst>
      <p:ext uri="{BB962C8B-B14F-4D97-AF65-F5344CB8AC3E}">
        <p14:creationId xmlns:p14="http://schemas.microsoft.com/office/powerpoint/2010/main" val="115508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F47A0A-7080-3B9B-E72A-02ACD06D2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3C6655-9E7D-552A-3BDF-D99E0C428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798" y="2282471"/>
            <a:ext cx="6864401" cy="2100750"/>
          </a:xfrm>
        </p:spPr>
        <p:txBody>
          <a:bodyPr>
            <a:noAutofit/>
          </a:bodyPr>
          <a:lstStyle/>
          <a:p>
            <a:r>
              <a:rPr kumimoji="1" lang="ja-JP" altLang="en-US" sz="4000" dirty="0">
                <a:latin typeface="+mn-lt"/>
              </a:rPr>
              <a:t>　　　　　</a:t>
            </a:r>
            <a:br>
              <a:rPr lang="en-US" altLang="ja-JP" sz="4000" dirty="0">
                <a:latin typeface="+mn-lt"/>
              </a:rPr>
            </a:br>
            <a:r>
              <a:rPr lang="ja-JP" altLang="en-US" sz="4000" dirty="0">
                <a:latin typeface="+mn-lt"/>
              </a:rPr>
              <a:t>　</a:t>
            </a:r>
            <a:br>
              <a:rPr lang="en-US" altLang="ja-JP" sz="4000" dirty="0">
                <a:latin typeface="+mn-lt"/>
              </a:rPr>
            </a:br>
            <a:r>
              <a:rPr lang="ja-JP" altLang="en-US" sz="4000" dirty="0">
                <a:latin typeface="+mn-lt"/>
              </a:rPr>
              <a:t>②</a:t>
            </a:r>
            <a:r>
              <a:rPr kumimoji="1" lang="ja-JP" altLang="en-US" sz="4000" dirty="0">
                <a:latin typeface="+mn-ea"/>
                <a:ea typeface="+mn-ea"/>
              </a:rPr>
              <a:t>栄養バランスの良い備蓄食</a:t>
            </a:r>
            <a:br>
              <a:rPr kumimoji="1" lang="en-US" altLang="ja-JP" sz="4000" dirty="0">
                <a:latin typeface="+mn-ea"/>
                <a:ea typeface="+mn-ea"/>
              </a:rPr>
            </a:br>
            <a:r>
              <a:rPr kumimoji="1" lang="ja-JP" altLang="en-US" sz="4000" dirty="0">
                <a:latin typeface="+mn-ea"/>
                <a:ea typeface="+mn-ea"/>
              </a:rPr>
              <a:t>　　について考える。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392BF8-95E7-536B-D2F0-85A716A00FC0}"/>
              </a:ext>
            </a:extLst>
          </p:cNvPr>
          <p:cNvSpPr txBox="1"/>
          <p:nvPr/>
        </p:nvSpPr>
        <p:spPr>
          <a:xfrm>
            <a:off x="3195826" y="1993904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+mn-ea"/>
              </a:rPr>
              <a:t>学習９</a:t>
            </a:r>
          </a:p>
        </p:txBody>
      </p:sp>
    </p:spTree>
    <p:extLst>
      <p:ext uri="{BB962C8B-B14F-4D97-AF65-F5344CB8AC3E}">
        <p14:creationId xmlns:p14="http://schemas.microsoft.com/office/powerpoint/2010/main" val="364780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48B283-49D2-43CC-96C7-314153D89BAD}"/>
              </a:ext>
            </a:extLst>
          </p:cNvPr>
          <p:cNvSpPr txBox="1"/>
          <p:nvPr/>
        </p:nvSpPr>
        <p:spPr>
          <a:xfrm>
            <a:off x="1789161" y="-39058"/>
            <a:ext cx="5565677" cy="553998"/>
          </a:xfrm>
          <a:prstGeom prst="rect">
            <a:avLst/>
          </a:prstGeom>
          <a:solidFill>
            <a:srgbClr val="FF660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こんなときどうする？①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～赤色編～</a:t>
            </a:r>
            <a:endParaRPr lang="ja-JP" altLang="en-US" sz="3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42B046A-BB07-4801-97E9-4BFB38D294AC}"/>
              </a:ext>
            </a:extLst>
          </p:cNvPr>
          <p:cNvSpPr txBox="1"/>
          <p:nvPr/>
        </p:nvSpPr>
        <p:spPr>
          <a:xfrm>
            <a:off x="290945" y="609781"/>
            <a:ext cx="88208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あかねさんの地域で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大きな地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しん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があり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ました。</a:t>
            </a:r>
            <a:endParaRPr lang="en-US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道がこわれてしまい、ものを運ぶことができません。</a:t>
            </a:r>
            <a:endParaRPr lang="ja-JP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あかねさんは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地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しん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から</a:t>
            </a:r>
            <a:r>
              <a: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5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日間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家に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びちくして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おいた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も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ですご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して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います。</a:t>
            </a:r>
            <a:endParaRPr lang="en-US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A14453B-AEA2-48D8-B5EE-A4B9FF66F9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086933" flipH="1">
            <a:off x="1965439" y="2058336"/>
            <a:ext cx="1632012" cy="1501812"/>
          </a:xfrm>
          <a:prstGeom prst="rect">
            <a:avLst/>
          </a:prstGeom>
        </p:spPr>
      </p:pic>
      <p:sp>
        <p:nvSpPr>
          <p:cNvPr id="11" name="吹き出し: 円形 10">
            <a:extLst>
              <a:ext uri="{FF2B5EF4-FFF2-40B4-BE49-F238E27FC236}">
                <a16:creationId xmlns:a16="http://schemas.microsoft.com/office/drawing/2014/main" id="{C4286285-B3D6-4357-8561-39E8A43E1383}"/>
              </a:ext>
            </a:extLst>
          </p:cNvPr>
          <p:cNvSpPr/>
          <p:nvPr/>
        </p:nvSpPr>
        <p:spPr>
          <a:xfrm>
            <a:off x="3678935" y="1924929"/>
            <a:ext cx="4049685" cy="1524689"/>
          </a:xfrm>
          <a:prstGeom prst="wedgeEllipseCallout">
            <a:avLst>
              <a:gd name="adj1" fmla="val -54691"/>
              <a:gd name="adj2" fmla="val 15549"/>
            </a:avLst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B0EC75-A1DB-42BC-8ED1-E1933983EEB1}"/>
              </a:ext>
            </a:extLst>
          </p:cNvPr>
          <p:cNvSpPr txBox="1"/>
          <p:nvPr/>
        </p:nvSpPr>
        <p:spPr>
          <a:xfrm>
            <a:off x="366535" y="5457022"/>
            <a:ext cx="841092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①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カップ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めん　　　　　　　②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フルーツ</a:t>
            </a:r>
            <a:endParaRPr lang="en-US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③さば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みそに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かんづめ　④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レトルトの野菜の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にもの</a:t>
            </a:r>
            <a:endParaRPr lang="ja-JP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5147893-D278-474D-9C4D-8E469ED402AA}"/>
              </a:ext>
            </a:extLst>
          </p:cNvPr>
          <p:cNvSpPr txBox="1"/>
          <p:nvPr/>
        </p:nvSpPr>
        <p:spPr>
          <a:xfrm>
            <a:off x="3985624" y="2179441"/>
            <a:ext cx="37429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 algn="just"/>
            <a:r>
              <a:rPr lang="ja-JP" altLang="ja-JP" sz="20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ご飯は食べているのに力が</a:t>
            </a:r>
            <a:endParaRPr lang="en-US" altLang="ja-JP" sz="2000" b="1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ja-JP" altLang="ja-JP" sz="20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弱っている気がするの。</a:t>
            </a:r>
            <a:endParaRPr lang="en-US" altLang="ja-JP" sz="2000" b="1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ja-JP" altLang="ja-JP" sz="20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それに最近フラフラする気が…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C6E4441-C23D-4241-BEE3-0146BDE408FB}"/>
              </a:ext>
            </a:extLst>
          </p:cNvPr>
          <p:cNvSpPr txBox="1"/>
          <p:nvPr/>
        </p:nvSpPr>
        <p:spPr>
          <a:xfrm>
            <a:off x="2154382" y="6334780"/>
            <a:ext cx="633262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28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まずは①∼</a:t>
            </a:r>
            <a:r>
              <a:rPr lang="ja-JP" altLang="en-US" sz="2800" b="1" kern="10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④を三色</a:t>
            </a:r>
            <a:r>
              <a:rPr lang="ja-JP" altLang="en-US" sz="28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に分けよう！</a:t>
            </a:r>
            <a:endParaRPr lang="ja-JP" altLang="ja-JP" sz="2800" b="1" kern="1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282B06-00B0-49F7-A5B7-3CDFEA6DF88D}"/>
              </a:ext>
            </a:extLst>
          </p:cNvPr>
          <p:cNvSpPr txBox="1"/>
          <p:nvPr/>
        </p:nvSpPr>
        <p:spPr>
          <a:xfrm>
            <a:off x="830460" y="4360987"/>
            <a:ext cx="80308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 algn="just"/>
            <a:r>
              <a:rPr lang="en-US" altLang="ja-JP" sz="2000" b="1" kern="100" dirty="0">
                <a:latin typeface="+mj-ea"/>
                <a:ea typeface="+mj-ea"/>
                <a:cs typeface="Times New Roman" panose="02020603050405020304" pitchFamily="18" charset="0"/>
              </a:rPr>
              <a:t>         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食べていたものは</a:t>
            </a:r>
            <a:endParaRPr lang="en-US" altLang="ja-JP" sz="20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en-US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         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水で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もど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せるお米</a:t>
            </a:r>
            <a:r>
              <a:rPr lang="en-US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わかめ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ごはん</a:t>
            </a:r>
            <a:r>
              <a:rPr lang="ja-JP" altLang="ja-JP" sz="16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など</a:t>
            </a:r>
            <a:r>
              <a:rPr lang="en-US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かんぱん</a:t>
            </a:r>
            <a:endParaRPr lang="en-US" altLang="ja-JP" sz="20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en-US" altLang="ja-JP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         </a:t>
            </a:r>
            <a:r>
              <a:rPr lang="ja-JP" altLang="ja-JP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野菜</a:t>
            </a:r>
            <a:r>
              <a:rPr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ja-JP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スープ</a:t>
            </a:r>
            <a:r>
              <a:rPr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やみそしる</a:t>
            </a:r>
            <a:r>
              <a:rPr lang="ja-JP" altLang="ja-JP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スナックがし</a:t>
            </a:r>
            <a:r>
              <a:rPr lang="en-US" altLang="ja-JP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ポテチなど</a:t>
            </a:r>
            <a:r>
              <a:rPr lang="en-US" altLang="ja-JP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endParaRPr lang="ja-JP" altLang="ja-JP" sz="20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8365117-0C7C-4982-A639-870CBCF4BFA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0460" y="4360987"/>
            <a:ext cx="683472" cy="420230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847848B-5B64-F6A1-D4D4-8CF21CAA8CEF}"/>
              </a:ext>
            </a:extLst>
          </p:cNvPr>
          <p:cNvSpPr txBox="1"/>
          <p:nvPr/>
        </p:nvSpPr>
        <p:spPr>
          <a:xfrm>
            <a:off x="1486533" y="3449618"/>
            <a:ext cx="64462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00138" indent="-1100138" algn="just"/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次の</a:t>
            </a:r>
            <a:r>
              <a:rPr lang="en-US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つの食べ物から</a:t>
            </a:r>
            <a:r>
              <a:rPr lang="en-US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つ選んで</a:t>
            </a:r>
            <a:r>
              <a:rPr lang="ja-JP" altLang="en-US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あかねさん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を</a:t>
            </a:r>
            <a:endParaRPr lang="en-US" altLang="ja-JP" sz="24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ja-JP" altLang="en-US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元気にしてあげましょう！</a:t>
            </a:r>
            <a:endParaRPr lang="en-US" altLang="ja-JP" sz="24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56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6E22F74-14DA-7394-EF18-66FDCBFBD71E}"/>
              </a:ext>
            </a:extLst>
          </p:cNvPr>
          <p:cNvSpPr/>
          <p:nvPr/>
        </p:nvSpPr>
        <p:spPr>
          <a:xfrm>
            <a:off x="79078" y="662776"/>
            <a:ext cx="4694947" cy="16251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48B283-49D2-43CC-96C7-314153D89BAD}"/>
              </a:ext>
            </a:extLst>
          </p:cNvPr>
          <p:cNvSpPr txBox="1"/>
          <p:nvPr/>
        </p:nvSpPr>
        <p:spPr>
          <a:xfrm>
            <a:off x="1991186" y="-13924"/>
            <a:ext cx="5565677" cy="553998"/>
          </a:xfrm>
          <a:prstGeom prst="rect">
            <a:avLst/>
          </a:prstGeom>
          <a:solidFill>
            <a:srgbClr val="FF6600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こんなときどうする？①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～赤色編～</a:t>
            </a:r>
            <a:endParaRPr lang="ja-JP" altLang="en-US" sz="3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A14453B-AEA2-48D8-B5EE-A4B9FF66F9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5052" y="995993"/>
            <a:ext cx="1169635" cy="1281434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B0EC75-A1DB-42BC-8ED1-E1933983EEB1}"/>
              </a:ext>
            </a:extLst>
          </p:cNvPr>
          <p:cNvSpPr txBox="1"/>
          <p:nvPr/>
        </p:nvSpPr>
        <p:spPr>
          <a:xfrm>
            <a:off x="789254" y="4791033"/>
            <a:ext cx="8030867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①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カップ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めん</a:t>
            </a:r>
            <a:r>
              <a:rPr lang="en-US" altLang="ja-JP" sz="2800" b="1" kern="100" dirty="0">
                <a:solidFill>
                  <a:srgbClr val="F9D91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F9D91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黄</a:t>
            </a:r>
            <a:r>
              <a:rPr lang="en-US" altLang="ja-JP" sz="2800" b="1" kern="100" dirty="0">
                <a:solidFill>
                  <a:srgbClr val="F9D91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　　　　　</a:t>
            </a:r>
            <a:endParaRPr lang="en-US" altLang="ja-JP" sz="28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②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フルーツ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かん</a:t>
            </a:r>
            <a:r>
              <a:rPr lang="en-US" altLang="ja-JP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緑</a:t>
            </a:r>
            <a:r>
              <a:rPr lang="en-US" altLang="ja-JP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ja-JP" altLang="en-US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③さば</a:t>
            </a:r>
            <a:r>
              <a:rPr lang="ja-JP" altLang="ja-JP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みそに</a:t>
            </a:r>
            <a:r>
              <a:rPr lang="ja-JP" altLang="ja-JP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かんづめ</a:t>
            </a:r>
            <a:r>
              <a:rPr lang="en-US" altLang="ja-JP" sz="2800" b="1" kern="100" dirty="0">
                <a:solidFill>
                  <a:srgbClr val="FF33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FF33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赤</a:t>
            </a:r>
            <a:r>
              <a:rPr lang="en-US" altLang="ja-JP" sz="2800" b="1" kern="100" dirty="0">
                <a:solidFill>
                  <a:srgbClr val="FF33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28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④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レトルトの野菜の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にもの</a:t>
            </a:r>
            <a:r>
              <a:rPr lang="en-US" altLang="ja-JP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緑</a:t>
            </a:r>
            <a:r>
              <a:rPr lang="en-US" altLang="ja-JP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endParaRPr lang="ja-JP" altLang="ja-JP" sz="2800" b="1" kern="100" dirty="0">
              <a:solidFill>
                <a:srgbClr val="00CC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5147893-D278-474D-9C4D-8E469ED402AA}"/>
              </a:ext>
            </a:extLst>
          </p:cNvPr>
          <p:cNvSpPr txBox="1"/>
          <p:nvPr/>
        </p:nvSpPr>
        <p:spPr>
          <a:xfrm>
            <a:off x="0" y="674330"/>
            <a:ext cx="40296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 algn="just"/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ご飯は食べているのに</a:t>
            </a:r>
            <a:endParaRPr lang="en-US" altLang="ja-JP" sz="20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ja-JP" altLang="ja-JP" sz="2000" u="wavyHeavy" kern="100" dirty="0">
                <a:uFill>
                  <a:solidFill>
                    <a:srgbClr val="FF0000"/>
                  </a:solidFill>
                </a:u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力が弱っている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気がする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の。</a:t>
            </a:r>
            <a:endParaRPr lang="en-US" altLang="ja-JP" sz="20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それに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さい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近</a:t>
            </a:r>
            <a:r>
              <a:rPr lang="ja-JP" altLang="ja-JP" sz="2000" u="wavyHeavy" kern="100" dirty="0">
                <a:uFill>
                  <a:solidFill>
                    <a:srgbClr val="FF0000"/>
                  </a:solidFill>
                </a:u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フラフラする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気が…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282B06-00B0-49F7-A5B7-3CDFEA6DF88D}"/>
              </a:ext>
            </a:extLst>
          </p:cNvPr>
          <p:cNvSpPr txBox="1"/>
          <p:nvPr/>
        </p:nvSpPr>
        <p:spPr>
          <a:xfrm>
            <a:off x="914399" y="2287885"/>
            <a:ext cx="59291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/>
            <a:r>
              <a:rPr lang="en-US" altLang="ja-JP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黄</a:t>
            </a:r>
            <a:r>
              <a:rPr lang="en-US" altLang="ja-JP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2400" b="1" kern="100" dirty="0">
              <a:solidFill>
                <a:srgbClr val="FFCC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水で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もど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せるお米</a:t>
            </a:r>
            <a:r>
              <a: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わかめご飯など</a:t>
            </a:r>
            <a:r>
              <a: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marL="1100138" indent="-1100138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en-US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かん</a:t>
            </a:r>
            <a:r>
              <a:rPr lang="ja-JP" altLang="ja-JP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パン</a:t>
            </a:r>
            <a:endParaRPr lang="en-US" altLang="ja-JP" sz="24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/>
            <a:r>
              <a:rPr lang="ja-JP" altLang="en-US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スナック</a:t>
            </a:r>
            <a:r>
              <a:rPr lang="ja-JP" altLang="en-US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がし</a:t>
            </a:r>
            <a:r>
              <a:rPr lang="en-US" altLang="ja-JP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ポテチなど</a:t>
            </a:r>
            <a:r>
              <a:rPr lang="en-US" altLang="ja-JP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marL="1100138" indent="-1100138"/>
            <a:r>
              <a:rPr lang="en-US" altLang="ja-JP" sz="2400" b="1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緑</a:t>
            </a:r>
            <a:r>
              <a:rPr lang="en-US" altLang="ja-JP" sz="2400" b="1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marL="1100138" indent="-1100138"/>
            <a:r>
              <a:rPr lang="ja-JP" altLang="en-US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・</a:t>
            </a:r>
            <a:r>
              <a:rPr lang="ja-JP" altLang="ja-JP" sz="24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レトルトの野菜スープやカレー</a:t>
            </a:r>
            <a:endParaRPr lang="ja-JP" altLang="ja-JP" sz="24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pic>
        <p:nvPicPr>
          <p:cNvPr id="2050" name="Picture 2" descr="勉強で使ういろいろなマーク | かわいいフリー素材集 いらすとや">
            <a:extLst>
              <a:ext uri="{FF2B5EF4-FFF2-40B4-BE49-F238E27FC236}">
                <a16:creationId xmlns:a16="http://schemas.microsoft.com/office/drawing/2014/main" id="{6B3D6D14-DDE6-4F8D-ADB0-453862B11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76369" y="6000979"/>
            <a:ext cx="756938" cy="47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6925EDD-BEFB-42E1-94F9-0F6027673918}"/>
              </a:ext>
            </a:extLst>
          </p:cNvPr>
          <p:cNvSpPr txBox="1"/>
          <p:nvPr/>
        </p:nvSpPr>
        <p:spPr>
          <a:xfrm>
            <a:off x="7733307" y="5960584"/>
            <a:ext cx="621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 algn="just"/>
            <a:r>
              <a:rPr lang="ja-JP" altLang="en-US" sz="3600" b="1" dirty="0">
                <a:latin typeface="+mj-ea"/>
                <a:ea typeface="+mj-ea"/>
              </a:rPr>
              <a:t>③</a:t>
            </a:r>
            <a:endParaRPr lang="ja-JP" altLang="ja-JP" sz="3600" b="1" dirty="0">
              <a:latin typeface="+mj-ea"/>
              <a:ea typeface="+mj-ea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9BDCAEC-1E9A-4634-784D-058D267FA869}"/>
              </a:ext>
            </a:extLst>
          </p:cNvPr>
          <p:cNvGrpSpPr/>
          <p:nvPr/>
        </p:nvGrpSpPr>
        <p:grpSpPr>
          <a:xfrm>
            <a:off x="5761549" y="2701587"/>
            <a:ext cx="3382451" cy="1829109"/>
            <a:chOff x="5761549" y="2694907"/>
            <a:chExt cx="3382451" cy="1829109"/>
          </a:xfrm>
        </p:grpSpPr>
        <p:pic>
          <p:nvPicPr>
            <p:cNvPr id="2054" name="Picture 6" descr="驚いている女性のイラスト | かわいいフリー素材集 いらすとや">
              <a:extLst>
                <a:ext uri="{FF2B5EF4-FFF2-40B4-BE49-F238E27FC236}">
                  <a16:creationId xmlns:a16="http://schemas.microsoft.com/office/drawing/2014/main" id="{64FC8680-4446-4165-961B-7650B51D0E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1549" y="3262249"/>
              <a:ext cx="1281045" cy="12617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吹き出し: 円形 13">
              <a:extLst>
                <a:ext uri="{FF2B5EF4-FFF2-40B4-BE49-F238E27FC236}">
                  <a16:creationId xmlns:a16="http://schemas.microsoft.com/office/drawing/2014/main" id="{F89C7CD2-83B5-4D9D-A304-59AE7B4E4F2A}"/>
                </a:ext>
              </a:extLst>
            </p:cNvPr>
            <p:cNvSpPr/>
            <p:nvPr/>
          </p:nvSpPr>
          <p:spPr>
            <a:xfrm>
              <a:off x="6779177" y="2694907"/>
              <a:ext cx="2040944" cy="990297"/>
            </a:xfrm>
            <a:prstGeom prst="wedgeEllipseCallout">
              <a:avLst>
                <a:gd name="adj1" fmla="val -48290"/>
                <a:gd name="adj2" fmla="val 42987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 dirty="0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26F0EE73-8E82-4835-A20F-13555E4CEAC8}"/>
                </a:ext>
              </a:extLst>
            </p:cNvPr>
            <p:cNvSpPr txBox="1"/>
            <p:nvPr/>
          </p:nvSpPr>
          <p:spPr>
            <a:xfrm>
              <a:off x="6881444" y="2951484"/>
              <a:ext cx="2262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00138" indent="-1100138" algn="just"/>
              <a:r>
                <a:rPr lang="ja-JP" altLang="en-US" sz="2400" b="1" kern="100" dirty="0">
                  <a:solidFill>
                    <a:srgbClr val="FF3300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赤</a:t>
              </a:r>
              <a:r>
                <a:rPr lang="ja-JP" altLang="en-US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がない</a:t>
              </a:r>
              <a:r>
                <a:rPr lang="en-US" altLang="ja-JP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!!!</a:t>
              </a: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E64C53B-E351-DF38-BFEA-BDCD081ECAB6}"/>
              </a:ext>
            </a:extLst>
          </p:cNvPr>
          <p:cNvGrpSpPr/>
          <p:nvPr/>
        </p:nvGrpSpPr>
        <p:grpSpPr>
          <a:xfrm>
            <a:off x="5518429" y="662866"/>
            <a:ext cx="3350689" cy="2038721"/>
            <a:chOff x="5518429" y="662866"/>
            <a:chExt cx="3350689" cy="2038721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B31CEF24-0A53-4F7A-A818-69BBD55304A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98054" l="9694" r="89796">
                          <a14:foregroundMark x1="42347" y1="66926" x2="48469" y2="52918"/>
                          <a14:foregroundMark x1="39286" y1="66926" x2="32653" y2="62257"/>
                          <a14:foregroundMark x1="32653" y1="43191" x2="39286" y2="31518"/>
                          <a14:foregroundMark x1="48469" y1="31518" x2="79592" y2="40856"/>
                          <a14:foregroundMark x1="23469" y1="12451" x2="32653" y2="12451"/>
                          <a14:foregroundMark x1="48469" y1="389" x2="48469" y2="12451"/>
                          <a14:foregroundMark x1="82653" y1="7393" x2="70408" y2="12451"/>
                          <a14:foregroundMark x1="20408" y1="2724" x2="29592" y2="21790"/>
                          <a14:foregroundMark x1="26531" y1="5058" x2="51531" y2="52918"/>
                          <a14:foregroundMark x1="54592" y1="57588" x2="45408" y2="59922"/>
                          <a14:foregroundMark x1="20408" y1="40856" x2="26531" y2="40856"/>
                          <a14:foregroundMark x1="23469" y1="40856" x2="57653" y2="52918"/>
                          <a14:foregroundMark x1="23469" y1="45525" x2="70408" y2="33852"/>
                          <a14:foregroundMark x1="70408" y1="38521" x2="11224" y2="26459"/>
                          <a14:foregroundMark x1="45408" y1="36187" x2="60714" y2="26459"/>
                          <a14:foregroundMark x1="60714" y1="36187" x2="70408" y2="52918"/>
                          <a14:foregroundMark x1="76531" y1="36187" x2="73469" y2="52918"/>
                          <a14:foregroundMark x1="45408" y1="90661" x2="45408" y2="98054"/>
                          <a14:foregroundMark x1="57653" y1="85992" x2="57653" y2="90661"/>
                          <a14:foregroundMark x1="82653" y1="12451" x2="76531" y2="19455"/>
                          <a14:foregroundMark x1="35714" y1="36187" x2="57653" y2="28794"/>
                          <a14:foregroundMark x1="85714" y1="2724" x2="76531" y2="14786"/>
                          <a14:foregroundMark x1="51531" y1="2724" x2="60714" y2="7393"/>
                          <a14:foregroundMark x1="51531" y1="5058" x2="64286" y2="17121"/>
                          <a14:foregroundMark x1="23469" y1="19455" x2="79592" y2="12451"/>
                          <a14:foregroundMark x1="20408" y1="12451" x2="82653" y2="10117"/>
                          <a14:foregroundMark x1="23469" y1="2724" x2="82653" y2="272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1444" y="662866"/>
              <a:ext cx="380639" cy="499103"/>
            </a:xfrm>
            <a:prstGeom prst="rect">
              <a:avLst/>
            </a:prstGeom>
          </p:spPr>
        </p:pic>
        <p:pic>
          <p:nvPicPr>
            <p:cNvPr id="1026" name="Picture 2" descr="お医者さんのイラスト（医療） | かわいいフリー素材集 いらすとや">
              <a:extLst>
                <a:ext uri="{FF2B5EF4-FFF2-40B4-BE49-F238E27FC236}">
                  <a16:creationId xmlns:a16="http://schemas.microsoft.com/office/drawing/2014/main" id="{362695E3-2DB0-4FD5-812E-2B228CF84C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8429" y="889829"/>
              <a:ext cx="1317397" cy="1811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吹き出し: 円形 16">
              <a:extLst>
                <a:ext uri="{FF2B5EF4-FFF2-40B4-BE49-F238E27FC236}">
                  <a16:creationId xmlns:a16="http://schemas.microsoft.com/office/drawing/2014/main" id="{18CF641E-66A9-41F4-86DB-98188317B3FE}"/>
                </a:ext>
              </a:extLst>
            </p:cNvPr>
            <p:cNvSpPr/>
            <p:nvPr/>
          </p:nvSpPr>
          <p:spPr>
            <a:xfrm>
              <a:off x="6710309" y="995993"/>
              <a:ext cx="2158809" cy="1158732"/>
            </a:xfrm>
            <a:prstGeom prst="wedgeEllipseCallout">
              <a:avLst>
                <a:gd name="adj1" fmla="val -54285"/>
                <a:gd name="adj2" fmla="val 3778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E6207295-7B1D-44BE-B107-76AA17F5FBF5}"/>
                </a:ext>
              </a:extLst>
            </p:cNvPr>
            <p:cNvSpPr txBox="1"/>
            <p:nvPr/>
          </p:nvSpPr>
          <p:spPr>
            <a:xfrm>
              <a:off x="6828175" y="1161969"/>
              <a:ext cx="20409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00138" indent="-1100138" algn="just"/>
              <a:r>
                <a:rPr lang="ja-JP" altLang="en-US" sz="2400" b="1" kern="100" dirty="0">
                  <a:solidFill>
                    <a:srgbClr val="FF3300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赤</a:t>
              </a:r>
              <a:r>
                <a:rPr lang="ja-JP" altLang="en-US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が不足して</a:t>
              </a:r>
              <a:endPara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  <a:p>
              <a:pPr marL="1100138" indent="-1100138" algn="just"/>
              <a:r>
                <a:rPr lang="ja-JP" altLang="en-US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起こる。</a:t>
              </a:r>
              <a:endPara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207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2" grpId="0" animBg="1"/>
      <p:bldP spid="13" grpId="0"/>
      <p:bldP spid="7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648B283-49D2-43CC-96C7-314153D89BAD}"/>
              </a:ext>
            </a:extLst>
          </p:cNvPr>
          <p:cNvSpPr txBox="1"/>
          <p:nvPr/>
        </p:nvSpPr>
        <p:spPr>
          <a:xfrm>
            <a:off x="1789161" y="13908"/>
            <a:ext cx="5565677" cy="553998"/>
          </a:xfrm>
          <a:prstGeom prst="rect">
            <a:avLst/>
          </a:prstGeom>
          <a:solidFill>
            <a:srgbClr val="00CC0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こんなときどうする？②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～緑色編～</a:t>
            </a:r>
            <a:endParaRPr lang="ja-JP" altLang="en-US" sz="3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" name="吹き出し: 円形 10">
            <a:extLst>
              <a:ext uri="{FF2B5EF4-FFF2-40B4-BE49-F238E27FC236}">
                <a16:creationId xmlns:a16="http://schemas.microsoft.com/office/drawing/2014/main" id="{C4286285-B3D6-4357-8561-39E8A43E1383}"/>
              </a:ext>
            </a:extLst>
          </p:cNvPr>
          <p:cNvSpPr/>
          <p:nvPr/>
        </p:nvSpPr>
        <p:spPr>
          <a:xfrm>
            <a:off x="3577348" y="2185549"/>
            <a:ext cx="4456031" cy="1524689"/>
          </a:xfrm>
          <a:prstGeom prst="wedgeEllipseCallout">
            <a:avLst>
              <a:gd name="adj1" fmla="val -55167"/>
              <a:gd name="adj2" fmla="val 23124"/>
            </a:avLst>
          </a:prstGeom>
          <a:noFill/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B0EC75-A1DB-42BC-8ED1-E1933983EEB1}"/>
              </a:ext>
            </a:extLst>
          </p:cNvPr>
          <p:cNvSpPr txBox="1"/>
          <p:nvPr/>
        </p:nvSpPr>
        <p:spPr>
          <a:xfrm>
            <a:off x="659342" y="5375377"/>
            <a:ext cx="840016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①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フリーズドライ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のとうふ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とわかめの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みそしる</a:t>
            </a:r>
            <a:endParaRPr lang="ja-JP" altLang="ja-JP" sz="28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②かんづめ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の牛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どん　③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野菜ジュース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④あめ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5147893-D278-474D-9C4D-8E469ED402AA}"/>
              </a:ext>
            </a:extLst>
          </p:cNvPr>
          <p:cNvSpPr txBox="1"/>
          <p:nvPr/>
        </p:nvSpPr>
        <p:spPr>
          <a:xfrm>
            <a:off x="3221731" y="2478076"/>
            <a:ext cx="4456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66750"/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ご飯食べてるんだけどな…。</a:t>
            </a:r>
            <a:endParaRPr lang="en-US" altLang="ja-JP" sz="20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666750"/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なんだかお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はだ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の調子が悪いな。</a:t>
            </a:r>
          </a:p>
          <a:p>
            <a:pPr marL="666750" indent="666750"/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あと口内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えん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や</a:t>
            </a:r>
            <a:r>
              <a:rPr lang="ja-JP" altLang="en-US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べんぴ</a:t>
            </a:r>
            <a:r>
              <a:rPr lang="ja-JP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も…</a:t>
            </a:r>
            <a:endParaRPr lang="ja-JP" altLang="ja-JP" sz="2000" b="1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82F90AB-BAE1-FBFF-3430-E4C73301DB02}"/>
              </a:ext>
            </a:extLst>
          </p:cNvPr>
          <p:cNvGrpSpPr/>
          <p:nvPr/>
        </p:nvGrpSpPr>
        <p:grpSpPr>
          <a:xfrm>
            <a:off x="849711" y="4616660"/>
            <a:ext cx="8030867" cy="707886"/>
            <a:chOff x="830460" y="4360987"/>
            <a:chExt cx="8030867" cy="707886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D282B06-00B0-49F7-A5B7-3CDFEA6DF88D}"/>
                </a:ext>
              </a:extLst>
            </p:cNvPr>
            <p:cNvSpPr txBox="1"/>
            <p:nvPr/>
          </p:nvSpPr>
          <p:spPr>
            <a:xfrm>
              <a:off x="830460" y="4360987"/>
              <a:ext cx="803086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00138" indent="-1100138" algn="just"/>
              <a:r>
                <a:rPr lang="en-US" altLang="ja-JP" sz="2000" b="1" kern="100" dirty="0">
                  <a:latin typeface="+mj-ea"/>
                  <a:ea typeface="+mj-ea"/>
                  <a:cs typeface="Times New Roman" panose="02020603050405020304" pitchFamily="18" charset="0"/>
                </a:rPr>
                <a:t>         </a:t>
              </a:r>
              <a:r>
                <a:rPr lang="ja-JP" altLang="ja-JP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食べていたものは</a:t>
              </a:r>
              <a:endParaRPr lang="en-US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  <a:p>
              <a:pPr marL="1100138" indent="-1100138" algn="just"/>
              <a:r>
                <a:rPr lang="ja-JP" altLang="en-US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　　  「レトルトのおかゆ、長期ほぞんのパン、ツナかん」</a:t>
              </a:r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E8365117-0C7C-4982-A639-870CBCF4BF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30460" y="4360987"/>
              <a:ext cx="683472" cy="420230"/>
            </a:xfrm>
            <a:prstGeom prst="rect">
              <a:avLst/>
            </a:prstGeom>
          </p:spPr>
        </p:pic>
      </p:grpSp>
      <p:pic>
        <p:nvPicPr>
          <p:cNvPr id="1026" name="Picture 2" descr="天気痛のイラスト | かわいいフリー素材集 いらすとや">
            <a:extLst>
              <a:ext uri="{FF2B5EF4-FFF2-40B4-BE49-F238E27FC236}">
                <a16:creationId xmlns:a16="http://schemas.microsoft.com/office/drawing/2014/main" id="{47BEC467-5F5E-3B60-09AE-DD3583C0C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3750" l="10000" r="90000">
                        <a14:foregroundMark x1="37361" y1="97625" x2="47361" y2="88500"/>
                        <a14:foregroundMark x1="47361" y1="88500" x2="73750" y2="95625"/>
                        <a14:foregroundMark x1="73750" y1="95625" x2="41944" y2="93375"/>
                        <a14:foregroundMark x1="41944" y1="93375" x2="40833" y2="937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18845" y="1919006"/>
            <a:ext cx="1658503" cy="184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CB695BC-2953-D067-2988-468ED1BDB055}"/>
              </a:ext>
            </a:extLst>
          </p:cNvPr>
          <p:cNvSpPr txBox="1"/>
          <p:nvPr/>
        </p:nvSpPr>
        <p:spPr>
          <a:xfrm>
            <a:off x="1544670" y="3749755"/>
            <a:ext cx="662951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00138" indent="-1100138" algn="just"/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次の</a:t>
            </a:r>
            <a:r>
              <a:rPr lang="en-US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つの食べ物から</a:t>
            </a:r>
            <a:r>
              <a:rPr lang="en-US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つ選んで</a:t>
            </a:r>
            <a:r>
              <a:rPr lang="ja-JP" altLang="en-US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みどりさん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を</a:t>
            </a:r>
            <a:endParaRPr lang="en-US" altLang="ja-JP" sz="24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1100138" indent="-1100138" algn="just"/>
            <a:r>
              <a:rPr lang="ja-JP" altLang="en-US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　</a:t>
            </a:r>
            <a:r>
              <a:rPr lang="ja-JP" altLang="ja-JP" sz="24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元気にしてあげましょう！</a:t>
            </a:r>
            <a:endParaRPr lang="en-US" altLang="ja-JP" sz="24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B8D42A5E-D819-D3B8-F593-9F2975DD4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652" y="665847"/>
            <a:ext cx="885269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1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１歳のみどり</a:t>
            </a:r>
            <a:r>
              <a:rPr lang="ja-JP" altLang="en-US" sz="24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さん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はひなん所にいます。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大きな地しんがあり、物資がなかなか届かずスーパーも</a:t>
            </a:r>
            <a:r>
              <a:rPr lang="ja-JP" altLang="en-US" sz="2400" dirty="0">
                <a:cs typeface="Times New Roman" panose="02020603050405020304" pitchFamily="18" charset="0"/>
              </a:rPr>
              <a:t>品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不足です</a:t>
            </a:r>
            <a:r>
              <a:rPr lang="ja-JP" altLang="en-US" sz="24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。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地しん５日、家から持ってきたものと</a:t>
            </a:r>
            <a:r>
              <a:rPr lang="ja-JP" altLang="en-US" sz="2400" dirty="0">
                <a:solidFill>
                  <a:srgbClr val="00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ひ</a:t>
            </a:r>
            <a:r>
              <a:rPr kumimoji="0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なん所でもらった食べ物で過ごしてきました。</a:t>
            </a:r>
            <a:endParaRPr kumimoji="0" lang="ja-JP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A93C43-16F5-5CA4-5605-E16D4848F548}"/>
              </a:ext>
            </a:extLst>
          </p:cNvPr>
          <p:cNvSpPr txBox="1"/>
          <p:nvPr/>
        </p:nvSpPr>
        <p:spPr>
          <a:xfrm>
            <a:off x="2154382" y="6334780"/>
            <a:ext cx="633262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28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まずは①∼</a:t>
            </a:r>
            <a:r>
              <a:rPr lang="ja-JP" altLang="en-US" sz="2800" b="1" kern="10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④を三色</a:t>
            </a:r>
            <a:r>
              <a:rPr lang="ja-JP" altLang="en-US" sz="2800" b="1" kern="1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  <a:cs typeface="Times New Roman" panose="02020603050405020304" pitchFamily="18" charset="0"/>
              </a:rPr>
              <a:t>に分けよう！</a:t>
            </a:r>
            <a:endParaRPr lang="ja-JP" altLang="ja-JP" sz="2800" b="1" kern="1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76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E061A16-FAF3-7B3F-2D30-05C6C541736A}"/>
              </a:ext>
            </a:extLst>
          </p:cNvPr>
          <p:cNvSpPr/>
          <p:nvPr/>
        </p:nvSpPr>
        <p:spPr>
          <a:xfrm>
            <a:off x="0" y="651586"/>
            <a:ext cx="4694947" cy="19431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AB0EC75-A1DB-42BC-8ED1-E1933983EEB1}"/>
              </a:ext>
            </a:extLst>
          </p:cNvPr>
          <p:cNvSpPr txBox="1"/>
          <p:nvPr/>
        </p:nvSpPr>
        <p:spPr>
          <a:xfrm>
            <a:off x="525896" y="4825892"/>
            <a:ext cx="833810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①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フリーズドライ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のとうふとおあげ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みそしる</a:t>
            </a:r>
            <a:r>
              <a:rPr lang="en-US" altLang="ja-JP" sz="2800" b="1" kern="1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赤</a:t>
            </a:r>
            <a:r>
              <a:rPr lang="en-US" altLang="ja-JP" sz="2800" b="1" kern="1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　　　　　</a:t>
            </a:r>
            <a:endParaRPr lang="en-US" altLang="ja-JP" sz="28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②かんづめ</a:t>
            </a:r>
            <a:r>
              <a:rPr lang="ja-JP" altLang="ja-JP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の牛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どん</a:t>
            </a:r>
            <a:r>
              <a:rPr lang="en-US" altLang="ja-JP" sz="2800" b="1" kern="100" dirty="0">
                <a:solidFill>
                  <a:srgbClr val="FF33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FF33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赤</a:t>
            </a:r>
            <a:r>
              <a:rPr lang="en-US" altLang="ja-JP" sz="2800" b="1" kern="100" dirty="0">
                <a:solidFill>
                  <a:srgbClr val="FF33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</a:t>
            </a:r>
            <a:endParaRPr lang="en-US" altLang="ja-JP" sz="2800" b="1" kern="100" dirty="0">
              <a:solidFill>
                <a:srgbClr val="00CC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③</a:t>
            </a:r>
            <a:r>
              <a:rPr lang="ja-JP" altLang="ja-JP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野菜ジュース</a:t>
            </a:r>
            <a:r>
              <a:rPr lang="ja-JP" altLang="en-US" sz="28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緑</a:t>
            </a:r>
            <a:r>
              <a:rPr lang="en-US" altLang="ja-JP" sz="2800" b="1" kern="100" dirty="0">
                <a:solidFill>
                  <a:srgbClr val="00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endParaRPr lang="en-US" altLang="ja-JP" sz="28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lang="ja-JP" altLang="en-US" sz="28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④あめ玉</a:t>
            </a:r>
            <a:r>
              <a:rPr lang="en-US" altLang="ja-JP" sz="2800" b="1" kern="100" dirty="0">
                <a:solidFill>
                  <a:srgbClr val="F9D91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solidFill>
                  <a:srgbClr val="F9D91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黄</a:t>
            </a:r>
            <a:r>
              <a:rPr lang="en-US" altLang="ja-JP" sz="2800" b="1" kern="100" dirty="0">
                <a:solidFill>
                  <a:srgbClr val="F9D917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endParaRPr lang="ja-JP" altLang="ja-JP" sz="2800" b="1" kern="100" dirty="0">
              <a:solidFill>
                <a:srgbClr val="F9D917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282B06-00B0-49F7-A5B7-3CDFEA6DF88D}"/>
              </a:ext>
            </a:extLst>
          </p:cNvPr>
          <p:cNvSpPr txBox="1"/>
          <p:nvPr/>
        </p:nvSpPr>
        <p:spPr>
          <a:xfrm>
            <a:off x="1019440" y="2681297"/>
            <a:ext cx="59291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/>
            <a:r>
              <a:rPr lang="en-US" altLang="ja-JP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黄</a:t>
            </a:r>
            <a:r>
              <a:rPr lang="en-US" altLang="ja-JP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400" b="1" kern="100" dirty="0">
                <a:solidFill>
                  <a:srgbClr val="FFCC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2400" b="1" kern="100" dirty="0">
              <a:solidFill>
                <a:srgbClr val="FFCC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レトルトのおかゆ</a:t>
            </a:r>
            <a:endParaRPr lang="en-US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長期ほぞんのパン</a:t>
            </a:r>
            <a:endParaRPr lang="en-US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1100138" indent="-1100138"/>
            <a:r>
              <a:rPr lang="en-US" altLang="ja-JP" sz="2400" b="1" kern="1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400" b="1" kern="1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赤</a:t>
            </a:r>
            <a:r>
              <a:rPr lang="en-US" altLang="ja-JP" sz="2400" b="1" kern="100" dirty="0">
                <a:solidFill>
                  <a:srgbClr val="FF0000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)</a:t>
            </a:r>
          </a:p>
          <a:p>
            <a:pPr marL="1100138" indent="-1100138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ツナかん</a:t>
            </a:r>
            <a:endParaRPr lang="en-US" altLang="ja-JP" sz="2400" b="1" dirty="0">
              <a:solidFill>
                <a:srgbClr val="00CC00"/>
              </a:solidFill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050" name="Picture 2" descr="勉強で使ういろいろなマーク | かわいいフリー素材集 いらすとや">
            <a:extLst>
              <a:ext uri="{FF2B5EF4-FFF2-40B4-BE49-F238E27FC236}">
                <a16:creationId xmlns:a16="http://schemas.microsoft.com/office/drawing/2014/main" id="{6B3D6D14-DDE6-4F8D-ADB0-453862B11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97900" y="6077540"/>
            <a:ext cx="756938" cy="47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6925EDD-BEFB-42E1-94F9-0F6027673918}"/>
              </a:ext>
            </a:extLst>
          </p:cNvPr>
          <p:cNvSpPr txBox="1"/>
          <p:nvPr/>
        </p:nvSpPr>
        <p:spPr>
          <a:xfrm>
            <a:off x="7539340" y="5998083"/>
            <a:ext cx="621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00138" indent="-1100138" algn="just"/>
            <a:r>
              <a:rPr lang="ja-JP" altLang="en-US" sz="3600" b="1" dirty="0">
                <a:latin typeface="+mj-ea"/>
                <a:ea typeface="+mj-ea"/>
              </a:rPr>
              <a:t>③</a:t>
            </a:r>
            <a:endParaRPr lang="ja-JP" altLang="ja-JP" sz="3600" b="1" dirty="0">
              <a:latin typeface="+mj-ea"/>
              <a:ea typeface="+mj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7F08F89-C627-5FF2-D518-CF7D97949383}"/>
              </a:ext>
            </a:extLst>
          </p:cNvPr>
          <p:cNvSpPr txBox="1"/>
          <p:nvPr/>
        </p:nvSpPr>
        <p:spPr>
          <a:xfrm>
            <a:off x="1789161" y="13407"/>
            <a:ext cx="5565677" cy="553998"/>
          </a:xfrm>
          <a:prstGeom prst="rect">
            <a:avLst/>
          </a:prstGeom>
          <a:solidFill>
            <a:srgbClr val="00CC00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こんなときどうする？②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～緑色編～</a:t>
            </a:r>
            <a:endParaRPr lang="ja-JP" altLang="en-US" sz="3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A53F237C-09B3-C7EF-D10C-E5EE9ADEBF93}"/>
              </a:ext>
            </a:extLst>
          </p:cNvPr>
          <p:cNvGrpSpPr/>
          <p:nvPr/>
        </p:nvGrpSpPr>
        <p:grpSpPr>
          <a:xfrm>
            <a:off x="5578776" y="780460"/>
            <a:ext cx="3350689" cy="2038721"/>
            <a:chOff x="5518429" y="662866"/>
            <a:chExt cx="3350689" cy="2038721"/>
          </a:xfrm>
        </p:grpSpPr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D21D36EC-28A9-21BB-90B0-49884ACBBD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1444" y="662866"/>
              <a:ext cx="380639" cy="499103"/>
            </a:xfrm>
            <a:prstGeom prst="rect">
              <a:avLst/>
            </a:prstGeom>
          </p:spPr>
        </p:pic>
        <p:pic>
          <p:nvPicPr>
            <p:cNvPr id="26" name="Picture 2" descr="お医者さんのイラスト（医療） | かわいいフリー素材集 いらすとや">
              <a:extLst>
                <a:ext uri="{FF2B5EF4-FFF2-40B4-BE49-F238E27FC236}">
                  <a16:creationId xmlns:a16="http://schemas.microsoft.com/office/drawing/2014/main" id="{4F868BA6-F5CA-D3AD-DAF2-FA99DB328A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8429" y="889829"/>
              <a:ext cx="1317397" cy="18117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吹き出し: 円形 26">
              <a:extLst>
                <a:ext uri="{FF2B5EF4-FFF2-40B4-BE49-F238E27FC236}">
                  <a16:creationId xmlns:a16="http://schemas.microsoft.com/office/drawing/2014/main" id="{CB5F8922-5E9C-3204-6E84-2C42EE78FD40}"/>
                </a:ext>
              </a:extLst>
            </p:cNvPr>
            <p:cNvSpPr/>
            <p:nvPr/>
          </p:nvSpPr>
          <p:spPr>
            <a:xfrm>
              <a:off x="6710309" y="995993"/>
              <a:ext cx="2158809" cy="1158732"/>
            </a:xfrm>
            <a:prstGeom prst="wedgeEllipseCallout">
              <a:avLst>
                <a:gd name="adj1" fmla="val -54285"/>
                <a:gd name="adj2" fmla="val 3778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 dirty="0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C51C8215-A38D-2677-B07B-78D45DBBE45B}"/>
                </a:ext>
              </a:extLst>
            </p:cNvPr>
            <p:cNvSpPr txBox="1"/>
            <p:nvPr/>
          </p:nvSpPr>
          <p:spPr>
            <a:xfrm>
              <a:off x="6828175" y="1161969"/>
              <a:ext cx="20409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00138" indent="-1100138" algn="just"/>
              <a:r>
                <a:rPr lang="ja-JP" altLang="en-US" sz="2400" b="1" kern="100" dirty="0">
                  <a:solidFill>
                    <a:srgbClr val="00CC00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緑</a:t>
              </a:r>
              <a:r>
                <a:rPr lang="ja-JP" altLang="en-US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が不足して</a:t>
              </a:r>
              <a:endPara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  <a:p>
              <a:pPr marL="1100138" indent="-1100138" algn="just"/>
              <a:r>
                <a:rPr lang="ja-JP" altLang="en-US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起こる。</a:t>
              </a:r>
              <a:endParaRPr lang="en-US" altLang="ja-JP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5388DC8-DF4B-B9A1-A8AB-D3D5FE83BADB}"/>
              </a:ext>
            </a:extLst>
          </p:cNvPr>
          <p:cNvGrpSpPr/>
          <p:nvPr/>
        </p:nvGrpSpPr>
        <p:grpSpPr>
          <a:xfrm>
            <a:off x="6779177" y="2701587"/>
            <a:ext cx="2364823" cy="990297"/>
            <a:chOff x="6779177" y="2694907"/>
            <a:chExt cx="2364823" cy="990297"/>
          </a:xfrm>
        </p:grpSpPr>
        <p:sp>
          <p:nvSpPr>
            <p:cNvPr id="33" name="吹き出し: 円形 32">
              <a:extLst>
                <a:ext uri="{FF2B5EF4-FFF2-40B4-BE49-F238E27FC236}">
                  <a16:creationId xmlns:a16="http://schemas.microsoft.com/office/drawing/2014/main" id="{87886147-F6B8-07C1-9ABD-3A09EAD2A8EB}"/>
                </a:ext>
              </a:extLst>
            </p:cNvPr>
            <p:cNvSpPr/>
            <p:nvPr/>
          </p:nvSpPr>
          <p:spPr>
            <a:xfrm>
              <a:off x="6779177" y="2694907"/>
              <a:ext cx="2040944" cy="990297"/>
            </a:xfrm>
            <a:prstGeom prst="wedgeEllipseCallout">
              <a:avLst>
                <a:gd name="adj1" fmla="val -48290"/>
                <a:gd name="adj2" fmla="val 42987"/>
              </a:avLst>
            </a:pr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 dirty="0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253D8ACB-E088-CB84-03CE-D0B20A424D03}"/>
                </a:ext>
              </a:extLst>
            </p:cNvPr>
            <p:cNvSpPr txBox="1"/>
            <p:nvPr/>
          </p:nvSpPr>
          <p:spPr>
            <a:xfrm>
              <a:off x="6881444" y="2951484"/>
              <a:ext cx="2262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00138" indent="-1100138" algn="just"/>
              <a:r>
                <a:rPr lang="ja-JP" altLang="en-US" sz="2400" b="1" kern="100" dirty="0">
                  <a:solidFill>
                    <a:srgbClr val="00CC00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緑</a:t>
              </a:r>
              <a:r>
                <a:rPr lang="ja-JP" altLang="en-US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がない</a:t>
              </a:r>
              <a:r>
                <a:rPr lang="en-US" altLang="ja-JP" sz="24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!!!</a:t>
              </a:r>
            </a:p>
          </p:txBody>
        </p:sp>
      </p:grpSp>
      <p:pic>
        <p:nvPicPr>
          <p:cNvPr id="2" name="Picture 2" descr="驚いている女の子のイラスト | かわいいフリー素材集 いらすとや">
            <a:extLst>
              <a:ext uri="{FF2B5EF4-FFF2-40B4-BE49-F238E27FC236}">
                <a16:creationId xmlns:a16="http://schemas.microsoft.com/office/drawing/2014/main" id="{9A696EE7-F076-6CB0-F4D1-765570796F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18645" y="3144566"/>
            <a:ext cx="1429958" cy="151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DFEFAA2B-C3B2-0417-5D33-1A2EA290E2BA}"/>
              </a:ext>
            </a:extLst>
          </p:cNvPr>
          <p:cNvGrpSpPr/>
          <p:nvPr/>
        </p:nvGrpSpPr>
        <p:grpSpPr>
          <a:xfrm>
            <a:off x="-674366" y="876207"/>
            <a:ext cx="5522851" cy="1768480"/>
            <a:chOff x="-674366" y="876207"/>
            <a:chExt cx="5522851" cy="1768480"/>
          </a:xfrm>
        </p:grpSpPr>
        <p:sp>
          <p:nvSpPr>
            <p:cNvPr id="20" name="吹き出し: 円形 19">
              <a:extLst>
                <a:ext uri="{FF2B5EF4-FFF2-40B4-BE49-F238E27FC236}">
                  <a16:creationId xmlns:a16="http://schemas.microsoft.com/office/drawing/2014/main" id="{9B1EC37C-6E73-3353-91B8-40E18F97CD6E}"/>
                </a:ext>
              </a:extLst>
            </p:cNvPr>
            <p:cNvSpPr/>
            <p:nvPr/>
          </p:nvSpPr>
          <p:spPr>
            <a:xfrm flipH="1">
              <a:off x="127026" y="876207"/>
              <a:ext cx="3324270" cy="1403895"/>
            </a:xfrm>
            <a:prstGeom prst="wedgeEllipseCallout">
              <a:avLst>
                <a:gd name="adj1" fmla="val -48380"/>
                <a:gd name="adj2" fmla="val 44271"/>
              </a:avLst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 dirty="0"/>
            </a:p>
          </p:txBody>
        </p:sp>
        <p:pic>
          <p:nvPicPr>
            <p:cNvPr id="21" name="Picture 2" descr="天気痛のイラスト | かわいいフリー素材集 いらすとや">
              <a:extLst>
                <a:ext uri="{FF2B5EF4-FFF2-40B4-BE49-F238E27FC236}">
                  <a16:creationId xmlns:a16="http://schemas.microsoft.com/office/drawing/2014/main" id="{4065AA59-2C31-CD9E-A979-F90B01C91A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3750" l="10000" r="90000">
                          <a14:foregroundMark x1="37361" y1="97625" x2="47361" y2="88500"/>
                          <a14:foregroundMark x1="47361" y1="88500" x2="73750" y2="95625"/>
                          <a14:foregroundMark x1="73750" y1="95625" x2="41944" y2="93375"/>
                          <a14:foregroundMark x1="41944" y1="93375" x2="40833" y2="9375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4852" y="1040650"/>
              <a:ext cx="1443633" cy="16040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575026F6-0E6B-87BA-7C7B-D67F8E9B985C}"/>
                </a:ext>
              </a:extLst>
            </p:cNvPr>
            <p:cNvSpPr txBox="1"/>
            <p:nvPr/>
          </p:nvSpPr>
          <p:spPr>
            <a:xfrm>
              <a:off x="-674366" y="976383"/>
              <a:ext cx="469494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66750"/>
              <a:r>
                <a:rPr lang="ja-JP" altLang="ja-JP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ご飯食べてるんだけどな…。</a:t>
              </a:r>
              <a:endParaRPr lang="en-US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  <a:p>
              <a:pPr marL="666750"/>
              <a:r>
                <a:rPr lang="ja-JP" altLang="ja-JP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なんだか</a:t>
              </a:r>
              <a:r>
                <a:rPr lang="ja-JP" altLang="ja-JP" sz="2000" b="1" u="heavy" kern="100" dirty="0">
                  <a:uFill>
                    <a:solidFill>
                      <a:srgbClr val="00CC00"/>
                    </a:solidFill>
                  </a:u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お</a:t>
              </a:r>
              <a:r>
                <a:rPr lang="ja-JP" altLang="en-US" sz="2000" b="1" u="heavy" kern="100" dirty="0">
                  <a:uFill>
                    <a:solidFill>
                      <a:srgbClr val="00CC00"/>
                    </a:solidFill>
                  </a:u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はだ</a:t>
              </a:r>
              <a:r>
                <a:rPr lang="ja-JP" altLang="ja-JP" sz="2000" b="1" u="heavy" kern="100" dirty="0">
                  <a:uFill>
                    <a:solidFill>
                      <a:srgbClr val="00CC00"/>
                    </a:solidFill>
                  </a:u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の調子</a:t>
              </a:r>
              <a:r>
                <a:rPr lang="ja-JP" altLang="ja-JP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が悪いな。</a:t>
              </a:r>
              <a:r>
                <a:rPr lang="ja-JP" altLang="en-US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　　</a:t>
              </a:r>
              <a:endParaRPr lang="en-US" altLang="ja-JP" sz="20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  <a:p>
              <a:pPr marL="666750"/>
              <a:r>
                <a:rPr lang="ja-JP" altLang="ja-JP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あと</a:t>
              </a:r>
              <a:r>
                <a:rPr lang="ja-JP" altLang="ja-JP" sz="2000" b="1" u="heavy" kern="100" dirty="0">
                  <a:uFill>
                    <a:solidFill>
                      <a:srgbClr val="00CC00"/>
                    </a:solidFill>
                  </a:u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口内</a:t>
              </a:r>
              <a:r>
                <a:rPr lang="ja-JP" altLang="en-US" sz="2000" b="1" u="heavy" kern="100" dirty="0">
                  <a:uFill>
                    <a:solidFill>
                      <a:srgbClr val="00CC00"/>
                    </a:solidFill>
                  </a:uFill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えんやべんぴ</a:t>
              </a:r>
              <a:r>
                <a:rPr lang="ja-JP" altLang="ja-JP" sz="2000" kern="100" dirty="0">
                  <a:latin typeface="游ゴシック Medium" panose="020B0500000000000000" pitchFamily="50" charset="-128"/>
                  <a:ea typeface="游ゴシック Medium" panose="020B0500000000000000" pitchFamily="50" charset="-128"/>
                  <a:cs typeface="Times New Roman" panose="02020603050405020304" pitchFamily="18" charset="0"/>
                </a:rPr>
                <a:t>も…</a:t>
              </a:r>
              <a:endParaRPr lang="ja-JP" altLang="ja-JP" sz="2000" b="1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0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DD5520-C22A-7838-CC71-5722A41E6907}"/>
              </a:ext>
            </a:extLst>
          </p:cNvPr>
          <p:cNvSpPr txBox="1"/>
          <p:nvPr/>
        </p:nvSpPr>
        <p:spPr>
          <a:xfrm>
            <a:off x="1682284" y="0"/>
            <a:ext cx="5565677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こんなときどうする？③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～応用編～</a:t>
            </a:r>
            <a:endParaRPr lang="ja-JP" altLang="en-US" sz="3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6C4B057-9E8F-FDF9-160D-E8E79BB46825}"/>
              </a:ext>
            </a:extLst>
          </p:cNvPr>
          <p:cNvSpPr txBox="1"/>
          <p:nvPr/>
        </p:nvSpPr>
        <p:spPr>
          <a:xfrm>
            <a:off x="613125" y="3518684"/>
            <a:ext cx="8380237" cy="18774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533400" indent="-533400" algn="just"/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びちく</a:t>
            </a:r>
            <a:r>
              <a:rPr lang="ja-JP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食を組み合わせてバランスのいい組み合わせを</a:t>
            </a:r>
            <a:endParaRPr lang="en-US" altLang="ja-JP" sz="28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食分考えてみましょう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！！</a:t>
            </a:r>
            <a:endParaRPr lang="en-US" altLang="ja-JP" sz="28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自分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で持ってきた</a:t>
            </a:r>
            <a:r>
              <a:rPr lang="ja-JP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もの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をさい低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つは使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いましょう。</a:t>
            </a:r>
            <a:endParaRPr lang="en-US" altLang="ja-JP" sz="2800" b="1" kern="1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主食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ご飯やめんるい、パン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は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つ、おかずは</a:t>
            </a:r>
            <a:r>
              <a:rPr lang="en-US" altLang="ja-JP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sz="2800" b="1" kern="1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つ</a:t>
            </a:r>
            <a:r>
              <a:rPr lang="ja-JP" altLang="en-US" sz="3200" b="1" kern="100" dirty="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</a:t>
            </a:r>
            <a:endParaRPr lang="en-US" altLang="ja-JP" sz="3200" b="1" kern="100" dirty="0">
              <a:solidFill>
                <a:srgbClr val="FF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9DED0F5-71CA-82CA-BFF4-1B03928FE4F9}"/>
              </a:ext>
            </a:extLst>
          </p:cNvPr>
          <p:cNvSpPr txBox="1"/>
          <p:nvPr/>
        </p:nvSpPr>
        <p:spPr>
          <a:xfrm>
            <a:off x="419378" y="1509034"/>
            <a:ext cx="85739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3400" indent="-533400" algn="just"/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あなたは大きな地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しん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あ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いました。</a:t>
            </a:r>
            <a:endParaRPr lang="en-US" altLang="ja-JP" sz="2400" kern="10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町に物を運ぶために大切な道が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くず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れてしまい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5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以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上</a:t>
            </a:r>
            <a:endParaRPr lang="en-US" altLang="ja-JP" sz="2400" kern="10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食べ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物がお店に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とど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きません。</a:t>
            </a:r>
            <a:endParaRPr lang="en-US" altLang="ja-JP" sz="2400" kern="100" dirty="0">
              <a:effectLst/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お家にあるのは、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みんなが持ってきてくれたものと</a:t>
            </a:r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カードの</a:t>
            </a:r>
            <a:endParaRPr lang="en-US" altLang="ja-JP" sz="2400" kern="100" dirty="0">
              <a:latin typeface="游ゴシック Medium" panose="020B0500000000000000" pitchFamily="50" charset="-128"/>
              <a:ea typeface="游ゴシック Medium" panose="020B0500000000000000" pitchFamily="50" charset="-128"/>
              <a:cs typeface="Times New Roman" panose="02020603050405020304" pitchFamily="18" charset="0"/>
            </a:endParaRPr>
          </a:p>
          <a:p>
            <a:pPr marL="533400" indent="-533400" algn="just"/>
            <a:r>
              <a:rPr lang="ja-JP" altLang="en-US" sz="2400" kern="100" dirty="0"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び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ちく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食</a:t>
            </a:r>
            <a:r>
              <a:rPr lang="ja-JP" altLang="en-US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品</a:t>
            </a:r>
            <a:r>
              <a:rPr lang="ja-JP" altLang="ja-JP" sz="2400" kern="100" dirty="0">
                <a:effectLst/>
                <a:latin typeface="游ゴシック Medium" panose="020B0500000000000000" pitchFamily="50" charset="-128"/>
                <a:ea typeface="游ゴシック Medium" panose="020B0500000000000000" pitchFamily="50" charset="-128"/>
                <a:cs typeface="Times New Roman" panose="02020603050405020304" pitchFamily="18" charset="0"/>
              </a:rPr>
              <a:t>だけです。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6284A6DA-2636-9174-79D6-4E046C3CF48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70" y="486030"/>
            <a:ext cx="1508345" cy="107171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52D00053-136E-94B3-3F9C-CDFA8B5F9CC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2151" y="609999"/>
            <a:ext cx="1328173" cy="107582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1544DB4-7650-7E55-A0B0-01659B2993DE}"/>
              </a:ext>
            </a:extLst>
          </p:cNvPr>
          <p:cNvSpPr txBox="1"/>
          <p:nvPr/>
        </p:nvSpPr>
        <p:spPr>
          <a:xfrm>
            <a:off x="613125" y="6079298"/>
            <a:ext cx="8186489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533400" indent="-533400" algn="ctr"/>
            <a:r>
              <a:rPr lang="ja-JP" altLang="en-US" sz="3200" b="1" kern="100" dirty="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カードや持ってきた</a:t>
            </a:r>
            <a:r>
              <a:rPr lang="ja-JP" altLang="en-US" sz="3200" b="1" kern="10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ものを三色</a:t>
            </a:r>
            <a:r>
              <a:rPr lang="ja-JP" altLang="en-US" sz="3200" b="1" kern="100" dirty="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にわけよう</a:t>
            </a:r>
            <a:r>
              <a:rPr lang="en-US" altLang="ja-JP" sz="3200" b="1" kern="100" dirty="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!!</a:t>
            </a:r>
            <a:r>
              <a:rPr lang="ja-JP" altLang="en-US" sz="3200" b="1" kern="100" dirty="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　</a:t>
            </a:r>
            <a:endParaRPr lang="en-US" altLang="ja-JP" sz="3200" b="1" kern="100" dirty="0">
              <a:solidFill>
                <a:srgbClr val="FF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026" name="Picture 2" descr="勉強で使ういろいろなマーク | かわいいフリー素材集 いらすとや">
            <a:extLst>
              <a:ext uri="{FF2B5EF4-FFF2-40B4-BE49-F238E27FC236}">
                <a16:creationId xmlns:a16="http://schemas.microsoft.com/office/drawing/2014/main" id="{1DA8E1AA-A355-A950-8F12-8699A3EF6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2954" y="5614179"/>
            <a:ext cx="1475772" cy="53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289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BB1159B5-B936-6AF3-6D4C-86A856CFB766}"/>
              </a:ext>
            </a:extLst>
          </p:cNvPr>
          <p:cNvGrpSpPr/>
          <p:nvPr/>
        </p:nvGrpSpPr>
        <p:grpSpPr>
          <a:xfrm>
            <a:off x="1244242" y="62960"/>
            <a:ext cx="6732770" cy="6706587"/>
            <a:chOff x="1194020" y="81782"/>
            <a:chExt cx="6732770" cy="6706587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93D7A9ED-2540-BCD9-1B20-298ADF8F7D09}"/>
                </a:ext>
              </a:extLst>
            </p:cNvPr>
            <p:cNvGrpSpPr/>
            <p:nvPr/>
          </p:nvGrpSpPr>
          <p:grpSpPr>
            <a:xfrm>
              <a:off x="1194020" y="81782"/>
              <a:ext cx="6732770" cy="6706587"/>
              <a:chOff x="-690907" y="19999"/>
              <a:chExt cx="6732770" cy="6706587"/>
            </a:xfrm>
          </p:grpSpPr>
          <p:sp>
            <p:nvSpPr>
              <p:cNvPr id="12" name="アーチ 11">
                <a:extLst>
                  <a:ext uri="{FF2B5EF4-FFF2-40B4-BE49-F238E27FC236}">
                    <a16:creationId xmlns:a16="http://schemas.microsoft.com/office/drawing/2014/main" id="{1E0B48D1-7FE2-4058-4C79-8DF5B4BAF840}"/>
                  </a:ext>
                </a:extLst>
              </p:cNvPr>
              <p:cNvSpPr/>
              <p:nvPr/>
            </p:nvSpPr>
            <p:spPr>
              <a:xfrm rot="19940779">
                <a:off x="-690907" y="19999"/>
                <a:ext cx="6732770" cy="6706587"/>
              </a:xfrm>
              <a:prstGeom prst="blockArc">
                <a:avLst>
                  <a:gd name="adj1" fmla="val 10773486"/>
                  <a:gd name="adj2" fmla="val 17856957"/>
                  <a:gd name="adj3" fmla="val 10201"/>
                </a:avLst>
              </a:prstGeom>
              <a:solidFill>
                <a:srgbClr val="F9D91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90A58831-B4F8-FD6B-22A0-D44612913CF9}"/>
                  </a:ext>
                </a:extLst>
              </p:cNvPr>
              <p:cNvSpPr txBox="1"/>
              <p:nvPr/>
            </p:nvSpPr>
            <p:spPr>
              <a:xfrm rot="18070428">
                <a:off x="-1178636" y="1620179"/>
                <a:ext cx="3729498" cy="1215076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ja-JP" altLang="en-US" sz="6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主にエネルギーのもとになる</a:t>
                </a:r>
              </a:p>
            </p:txBody>
          </p:sp>
        </p:grpSp>
        <p:sp>
          <p:nvSpPr>
            <p:cNvPr id="29" name="アーチ 28">
              <a:extLst>
                <a:ext uri="{FF2B5EF4-FFF2-40B4-BE49-F238E27FC236}">
                  <a16:creationId xmlns:a16="http://schemas.microsoft.com/office/drawing/2014/main" id="{C0EBF499-E3F2-6541-B775-2B17A15ED9D1}"/>
                </a:ext>
              </a:extLst>
            </p:cNvPr>
            <p:cNvSpPr/>
            <p:nvPr/>
          </p:nvSpPr>
          <p:spPr>
            <a:xfrm rot="19138363" flipH="1">
              <a:off x="1896200" y="765414"/>
              <a:ext cx="5348631" cy="5352667"/>
            </a:xfrm>
            <a:prstGeom prst="blockArc">
              <a:avLst>
                <a:gd name="adj1" fmla="val 17076638"/>
                <a:gd name="adj2" fmla="val 20799486"/>
                <a:gd name="adj3" fmla="val 639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アーチ 31">
              <a:extLst>
                <a:ext uri="{FF2B5EF4-FFF2-40B4-BE49-F238E27FC236}">
                  <a16:creationId xmlns:a16="http://schemas.microsoft.com/office/drawing/2014/main" id="{BADA854C-D6FD-ADA8-250F-2589D7F3372E}"/>
                </a:ext>
              </a:extLst>
            </p:cNvPr>
            <p:cNvSpPr/>
            <p:nvPr/>
          </p:nvSpPr>
          <p:spPr>
            <a:xfrm rot="1683083" flipH="1">
              <a:off x="1896201" y="752666"/>
              <a:ext cx="5348631" cy="5352667"/>
            </a:xfrm>
            <a:prstGeom prst="blockArc">
              <a:avLst>
                <a:gd name="adj1" fmla="val 17920579"/>
                <a:gd name="adj2" fmla="val 21239009"/>
                <a:gd name="adj3" fmla="val 667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68FBDEB6-B77E-9AC5-4B5D-6C5E1F834028}"/>
              </a:ext>
            </a:extLst>
          </p:cNvPr>
          <p:cNvGrpSpPr/>
          <p:nvPr/>
        </p:nvGrpSpPr>
        <p:grpSpPr>
          <a:xfrm>
            <a:off x="1229820" y="44531"/>
            <a:ext cx="6706587" cy="6706587"/>
            <a:chOff x="1229820" y="44531"/>
            <a:chExt cx="6706587" cy="6706587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7FF5C48D-EBCA-2A3A-2C8A-6F0DBFB75176}"/>
                </a:ext>
              </a:extLst>
            </p:cNvPr>
            <p:cNvGrpSpPr/>
            <p:nvPr/>
          </p:nvGrpSpPr>
          <p:grpSpPr>
            <a:xfrm>
              <a:off x="1229820" y="44531"/>
              <a:ext cx="6706587" cy="6706587"/>
              <a:chOff x="1217225" y="75706"/>
              <a:chExt cx="6706587" cy="6706587"/>
            </a:xfrm>
          </p:grpSpPr>
          <p:sp>
            <p:nvSpPr>
              <p:cNvPr id="11" name="アーチ 10">
                <a:extLst>
                  <a:ext uri="{FF2B5EF4-FFF2-40B4-BE49-F238E27FC236}">
                    <a16:creationId xmlns:a16="http://schemas.microsoft.com/office/drawing/2014/main" id="{A201E605-479C-61DA-730B-15B51BF61686}"/>
                  </a:ext>
                </a:extLst>
              </p:cNvPr>
              <p:cNvSpPr/>
              <p:nvPr/>
            </p:nvSpPr>
            <p:spPr>
              <a:xfrm rot="12886817">
                <a:off x="1217225" y="75706"/>
                <a:ext cx="6706587" cy="6706587"/>
              </a:xfrm>
              <a:prstGeom prst="blockArc">
                <a:avLst>
                  <a:gd name="adj1" fmla="val 10713721"/>
                  <a:gd name="adj2" fmla="val 17793432"/>
                  <a:gd name="adj3" fmla="val 9956"/>
                </a:avLst>
              </a:prstGeom>
              <a:solidFill>
                <a:srgbClr val="00CC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1AAB4375-48A3-7951-5100-0E37C7666333}"/>
                  </a:ext>
                </a:extLst>
              </p:cNvPr>
              <p:cNvSpPr txBox="1"/>
              <p:nvPr/>
            </p:nvSpPr>
            <p:spPr>
              <a:xfrm>
                <a:off x="2773845" y="5301101"/>
                <a:ext cx="3593345" cy="1209664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Down">
                  <a:avLst/>
                </a:prstTxWarp>
                <a:spAutoFit/>
              </a:bodyPr>
              <a:lstStyle/>
              <a:p>
                <a:r>
                  <a:rPr kumimoji="1" lang="ja-JP" altLang="en-US" sz="6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主に体の調子を整える</a:t>
                </a:r>
              </a:p>
            </p:txBody>
          </p:sp>
        </p:grpSp>
        <p:sp>
          <p:nvSpPr>
            <p:cNvPr id="33" name="アーチ 32">
              <a:extLst>
                <a:ext uri="{FF2B5EF4-FFF2-40B4-BE49-F238E27FC236}">
                  <a16:creationId xmlns:a16="http://schemas.microsoft.com/office/drawing/2014/main" id="{2F073307-4F73-2B42-2E96-EE592BD60A3F}"/>
                </a:ext>
              </a:extLst>
            </p:cNvPr>
            <p:cNvSpPr/>
            <p:nvPr/>
          </p:nvSpPr>
          <p:spPr>
            <a:xfrm rot="16016228" flipH="1">
              <a:off x="1909047" y="752664"/>
              <a:ext cx="5348631" cy="5352667"/>
            </a:xfrm>
            <a:prstGeom prst="blockArc">
              <a:avLst>
                <a:gd name="adj1" fmla="val 17698695"/>
                <a:gd name="adj2" fmla="val 3266493"/>
                <a:gd name="adj3" fmla="val 687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DBCD374D-FDCB-1F12-4C14-77F423C4C183}"/>
              </a:ext>
            </a:extLst>
          </p:cNvPr>
          <p:cNvGrpSpPr/>
          <p:nvPr/>
        </p:nvGrpSpPr>
        <p:grpSpPr>
          <a:xfrm>
            <a:off x="1238325" y="69631"/>
            <a:ext cx="6706587" cy="6706587"/>
            <a:chOff x="1238047" y="57272"/>
            <a:chExt cx="6706587" cy="6706587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F31E1C70-56A7-D6D4-448C-E23A2DBEAF96}"/>
                </a:ext>
              </a:extLst>
            </p:cNvPr>
            <p:cNvGrpSpPr/>
            <p:nvPr/>
          </p:nvGrpSpPr>
          <p:grpSpPr>
            <a:xfrm>
              <a:off x="1238047" y="57272"/>
              <a:ext cx="6706587" cy="6706587"/>
              <a:chOff x="416224" y="-86547"/>
              <a:chExt cx="6706587" cy="6706587"/>
            </a:xfrm>
          </p:grpSpPr>
          <p:sp>
            <p:nvSpPr>
              <p:cNvPr id="10" name="アーチ 9">
                <a:extLst>
                  <a:ext uri="{FF2B5EF4-FFF2-40B4-BE49-F238E27FC236}">
                    <a16:creationId xmlns:a16="http://schemas.microsoft.com/office/drawing/2014/main" id="{7500CBC0-A702-39F0-553B-A591ED543EB6}"/>
                  </a:ext>
                </a:extLst>
              </p:cNvPr>
              <p:cNvSpPr/>
              <p:nvPr/>
            </p:nvSpPr>
            <p:spPr>
              <a:xfrm rot="5400000">
                <a:off x="416224" y="-86547"/>
                <a:ext cx="6706587" cy="6706587"/>
              </a:xfrm>
              <a:prstGeom prst="blockArc">
                <a:avLst>
                  <a:gd name="adj1" fmla="val 10797447"/>
                  <a:gd name="adj2" fmla="val 18196684"/>
                  <a:gd name="adj3" fmla="val 10108"/>
                </a:avLst>
              </a:prstGeom>
              <a:solidFill>
                <a:srgbClr val="FF33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539AAB9C-ACC8-3E63-0FF2-58041069F1B6}"/>
                  </a:ext>
                </a:extLst>
              </p:cNvPr>
              <p:cNvSpPr txBox="1"/>
              <p:nvPr/>
            </p:nvSpPr>
            <p:spPr>
              <a:xfrm rot="4086890">
                <a:off x="4270533" y="1652708"/>
                <a:ext cx="3360717" cy="1134835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ja-JP" altLang="en-US" sz="48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主に体を作るもとになる</a:t>
                </a:r>
              </a:p>
            </p:txBody>
          </p:sp>
        </p:grpSp>
        <p:sp>
          <p:nvSpPr>
            <p:cNvPr id="38" name="アーチ 37">
              <a:extLst>
                <a:ext uri="{FF2B5EF4-FFF2-40B4-BE49-F238E27FC236}">
                  <a16:creationId xmlns:a16="http://schemas.microsoft.com/office/drawing/2014/main" id="{83E22CB3-DA18-43DE-3A0A-F68984D65E26}"/>
                </a:ext>
              </a:extLst>
            </p:cNvPr>
            <p:cNvSpPr/>
            <p:nvPr/>
          </p:nvSpPr>
          <p:spPr>
            <a:xfrm rot="8892511" flipH="1">
              <a:off x="1919906" y="709130"/>
              <a:ext cx="5348631" cy="5352667"/>
            </a:xfrm>
            <a:prstGeom prst="blockArc">
              <a:avLst>
                <a:gd name="adj1" fmla="val 17694105"/>
                <a:gd name="adj2" fmla="val 21307666"/>
                <a:gd name="adj3" fmla="val 661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アーチ 38">
              <a:extLst>
                <a:ext uri="{FF2B5EF4-FFF2-40B4-BE49-F238E27FC236}">
                  <a16:creationId xmlns:a16="http://schemas.microsoft.com/office/drawing/2014/main" id="{FF08FF4E-BC8A-FBBB-BE17-6EEA0A1CE4F2}"/>
                </a:ext>
              </a:extLst>
            </p:cNvPr>
            <p:cNvSpPr/>
            <p:nvPr/>
          </p:nvSpPr>
          <p:spPr>
            <a:xfrm rot="5247773" flipH="1">
              <a:off x="1919908" y="721488"/>
              <a:ext cx="5348631" cy="5352667"/>
            </a:xfrm>
            <a:prstGeom prst="blockArc">
              <a:avLst>
                <a:gd name="adj1" fmla="val 17670210"/>
                <a:gd name="adj2" fmla="val 21435758"/>
                <a:gd name="adj3" fmla="val 687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01AA602-633D-5AE4-9D26-9869E2FD0A03}"/>
              </a:ext>
            </a:extLst>
          </p:cNvPr>
          <p:cNvSpPr txBox="1"/>
          <p:nvPr/>
        </p:nvSpPr>
        <p:spPr>
          <a:xfrm rot="6463099">
            <a:off x="4594341" y="3657300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カルシウム等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FE01BCC-6189-5B72-8E11-B0A30C537D2A}"/>
              </a:ext>
            </a:extLst>
          </p:cNvPr>
          <p:cNvSpPr txBox="1"/>
          <p:nvPr/>
        </p:nvSpPr>
        <p:spPr>
          <a:xfrm rot="2522610">
            <a:off x="5081040" y="1508985"/>
            <a:ext cx="1803795" cy="35835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たんぱく質</a:t>
            </a:r>
            <a:endParaRPr kumimoji="1" lang="ja-JP" altLang="en-US" sz="2400" b="1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50CA0AE-D07E-4270-CC05-B66CD433B742}"/>
              </a:ext>
            </a:extLst>
          </p:cNvPr>
          <p:cNvSpPr txBox="1"/>
          <p:nvPr/>
        </p:nvSpPr>
        <p:spPr>
          <a:xfrm rot="21258900">
            <a:off x="2976839" y="973929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炭水化物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8346D5A-8E46-6F54-319B-FBD9E959AB98}"/>
              </a:ext>
            </a:extLst>
          </p:cNvPr>
          <p:cNvSpPr txBox="1"/>
          <p:nvPr/>
        </p:nvSpPr>
        <p:spPr>
          <a:xfrm rot="18507979">
            <a:off x="1641082" y="1649936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脂質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359EDC0-B7DB-82D4-C377-E39BCE5E8964}"/>
              </a:ext>
            </a:extLst>
          </p:cNvPr>
          <p:cNvSpPr txBox="1"/>
          <p:nvPr/>
        </p:nvSpPr>
        <p:spPr>
          <a:xfrm rot="21301114">
            <a:off x="3254026" y="4781727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ビタミン・無機質</a:t>
            </a: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66E68EFD-1920-C0AD-D663-B87BE8F9FC35}"/>
              </a:ext>
            </a:extLst>
          </p:cNvPr>
          <p:cNvCxnSpPr>
            <a:cxnSpLocks/>
          </p:cNvCxnSpPr>
          <p:nvPr/>
        </p:nvCxnSpPr>
        <p:spPr>
          <a:xfrm flipH="1">
            <a:off x="4583113" y="1075038"/>
            <a:ext cx="11386" cy="23227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6D592DA6-A0CF-5389-ED9C-1FF9E62264ED}"/>
              </a:ext>
            </a:extLst>
          </p:cNvPr>
          <p:cNvCxnSpPr>
            <a:cxnSpLocks/>
          </p:cNvCxnSpPr>
          <p:nvPr/>
        </p:nvCxnSpPr>
        <p:spPr>
          <a:xfrm>
            <a:off x="4572000" y="3422925"/>
            <a:ext cx="2085667" cy="1333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24A8A160-E8BE-EE09-0B48-C0EDB8E1FBDA}"/>
              </a:ext>
            </a:extLst>
          </p:cNvPr>
          <p:cNvCxnSpPr>
            <a:cxnSpLocks/>
          </p:cNvCxnSpPr>
          <p:nvPr/>
        </p:nvCxnSpPr>
        <p:spPr>
          <a:xfrm flipV="1">
            <a:off x="2524730" y="3410177"/>
            <a:ext cx="2085897" cy="1102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B6491752-9061-476A-33CA-EF93548BE23B}"/>
              </a:ext>
            </a:extLst>
          </p:cNvPr>
          <p:cNvSpPr txBox="1"/>
          <p:nvPr/>
        </p:nvSpPr>
        <p:spPr>
          <a:xfrm>
            <a:off x="248212" y="115585"/>
            <a:ext cx="268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M9</a:t>
            </a:r>
            <a:r>
              <a:rPr kumimoji="1" lang="ja-JP" altLang="en-US" sz="2400" dirty="0"/>
              <a:t> 群分けシート</a:t>
            </a:r>
          </a:p>
        </p:txBody>
      </p:sp>
    </p:spTree>
    <p:extLst>
      <p:ext uri="{BB962C8B-B14F-4D97-AF65-F5344CB8AC3E}">
        <p14:creationId xmlns:p14="http://schemas.microsoft.com/office/powerpoint/2010/main" val="1412630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BB1159B5-B936-6AF3-6D4C-86A856CFB766}"/>
              </a:ext>
            </a:extLst>
          </p:cNvPr>
          <p:cNvGrpSpPr/>
          <p:nvPr/>
        </p:nvGrpSpPr>
        <p:grpSpPr>
          <a:xfrm>
            <a:off x="1244242" y="62960"/>
            <a:ext cx="6732770" cy="6706587"/>
            <a:chOff x="1194020" y="81782"/>
            <a:chExt cx="6732770" cy="6706587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93D7A9ED-2540-BCD9-1B20-298ADF8F7D09}"/>
                </a:ext>
              </a:extLst>
            </p:cNvPr>
            <p:cNvGrpSpPr/>
            <p:nvPr/>
          </p:nvGrpSpPr>
          <p:grpSpPr>
            <a:xfrm>
              <a:off x="1194020" y="81782"/>
              <a:ext cx="6732770" cy="6706587"/>
              <a:chOff x="-690907" y="19999"/>
              <a:chExt cx="6732770" cy="6706587"/>
            </a:xfrm>
          </p:grpSpPr>
          <p:sp>
            <p:nvSpPr>
              <p:cNvPr id="12" name="アーチ 11">
                <a:extLst>
                  <a:ext uri="{FF2B5EF4-FFF2-40B4-BE49-F238E27FC236}">
                    <a16:creationId xmlns:a16="http://schemas.microsoft.com/office/drawing/2014/main" id="{1E0B48D1-7FE2-4058-4C79-8DF5B4BAF840}"/>
                  </a:ext>
                </a:extLst>
              </p:cNvPr>
              <p:cNvSpPr/>
              <p:nvPr/>
            </p:nvSpPr>
            <p:spPr>
              <a:xfrm rot="19940779">
                <a:off x="-690907" y="19999"/>
                <a:ext cx="6732770" cy="6706587"/>
              </a:xfrm>
              <a:prstGeom prst="blockArc">
                <a:avLst>
                  <a:gd name="adj1" fmla="val 10773486"/>
                  <a:gd name="adj2" fmla="val 17856957"/>
                  <a:gd name="adj3" fmla="val 10201"/>
                </a:avLst>
              </a:prstGeom>
              <a:solidFill>
                <a:srgbClr val="F9D917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90A58831-B4F8-FD6B-22A0-D44612913CF9}"/>
                  </a:ext>
                </a:extLst>
              </p:cNvPr>
              <p:cNvSpPr txBox="1"/>
              <p:nvPr/>
            </p:nvSpPr>
            <p:spPr>
              <a:xfrm rot="18399435">
                <a:off x="-962758" y="1525269"/>
                <a:ext cx="3593345" cy="1209664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1578292"/>
                  </a:avLst>
                </a:prstTxWarp>
                <a:spAutoFit/>
              </a:bodyPr>
              <a:lstStyle/>
              <a:p>
                <a:r>
                  <a:rPr kumimoji="1" lang="ja-JP" altLang="en-US" sz="6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主にエネルギーのもとになる</a:t>
                </a:r>
              </a:p>
            </p:txBody>
          </p:sp>
        </p:grpSp>
        <p:sp>
          <p:nvSpPr>
            <p:cNvPr id="29" name="アーチ 28">
              <a:extLst>
                <a:ext uri="{FF2B5EF4-FFF2-40B4-BE49-F238E27FC236}">
                  <a16:creationId xmlns:a16="http://schemas.microsoft.com/office/drawing/2014/main" id="{C0EBF499-E3F2-6541-B775-2B17A15ED9D1}"/>
                </a:ext>
              </a:extLst>
            </p:cNvPr>
            <p:cNvSpPr/>
            <p:nvPr/>
          </p:nvSpPr>
          <p:spPr>
            <a:xfrm rot="19138363" flipH="1">
              <a:off x="1896200" y="765414"/>
              <a:ext cx="5348631" cy="5352667"/>
            </a:xfrm>
            <a:prstGeom prst="blockArc">
              <a:avLst>
                <a:gd name="adj1" fmla="val 17076638"/>
                <a:gd name="adj2" fmla="val 20799486"/>
                <a:gd name="adj3" fmla="val 639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アーチ 31">
              <a:extLst>
                <a:ext uri="{FF2B5EF4-FFF2-40B4-BE49-F238E27FC236}">
                  <a16:creationId xmlns:a16="http://schemas.microsoft.com/office/drawing/2014/main" id="{BADA854C-D6FD-ADA8-250F-2589D7F3372E}"/>
                </a:ext>
              </a:extLst>
            </p:cNvPr>
            <p:cNvSpPr/>
            <p:nvPr/>
          </p:nvSpPr>
          <p:spPr>
            <a:xfrm rot="1683083" flipH="1">
              <a:off x="1896201" y="752666"/>
              <a:ext cx="5348631" cy="5352667"/>
            </a:xfrm>
            <a:prstGeom prst="blockArc">
              <a:avLst>
                <a:gd name="adj1" fmla="val 17920579"/>
                <a:gd name="adj2" fmla="val 21239009"/>
                <a:gd name="adj3" fmla="val 667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68FBDEB6-B77E-9AC5-4B5D-6C5E1F834028}"/>
              </a:ext>
            </a:extLst>
          </p:cNvPr>
          <p:cNvGrpSpPr/>
          <p:nvPr/>
        </p:nvGrpSpPr>
        <p:grpSpPr>
          <a:xfrm>
            <a:off x="1229820" y="44531"/>
            <a:ext cx="6706587" cy="6706587"/>
            <a:chOff x="1229820" y="44531"/>
            <a:chExt cx="6706587" cy="6706587"/>
          </a:xfrm>
        </p:grpSpPr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7FF5C48D-EBCA-2A3A-2C8A-6F0DBFB75176}"/>
                </a:ext>
              </a:extLst>
            </p:cNvPr>
            <p:cNvGrpSpPr/>
            <p:nvPr/>
          </p:nvGrpSpPr>
          <p:grpSpPr>
            <a:xfrm>
              <a:off x="1229820" y="44531"/>
              <a:ext cx="6706587" cy="6706587"/>
              <a:chOff x="1217225" y="75706"/>
              <a:chExt cx="6706587" cy="6706587"/>
            </a:xfrm>
          </p:grpSpPr>
          <p:sp>
            <p:nvSpPr>
              <p:cNvPr id="11" name="アーチ 10">
                <a:extLst>
                  <a:ext uri="{FF2B5EF4-FFF2-40B4-BE49-F238E27FC236}">
                    <a16:creationId xmlns:a16="http://schemas.microsoft.com/office/drawing/2014/main" id="{A201E605-479C-61DA-730B-15B51BF61686}"/>
                  </a:ext>
                </a:extLst>
              </p:cNvPr>
              <p:cNvSpPr/>
              <p:nvPr/>
            </p:nvSpPr>
            <p:spPr>
              <a:xfrm rot="12886817">
                <a:off x="1217225" y="75706"/>
                <a:ext cx="6706587" cy="6706587"/>
              </a:xfrm>
              <a:prstGeom prst="blockArc">
                <a:avLst>
                  <a:gd name="adj1" fmla="val 10713721"/>
                  <a:gd name="adj2" fmla="val 17793432"/>
                  <a:gd name="adj3" fmla="val 9956"/>
                </a:avLst>
              </a:prstGeom>
              <a:solidFill>
                <a:srgbClr val="00CC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1AAB4375-48A3-7951-5100-0E37C7666333}"/>
                  </a:ext>
                </a:extLst>
              </p:cNvPr>
              <p:cNvSpPr txBox="1"/>
              <p:nvPr/>
            </p:nvSpPr>
            <p:spPr>
              <a:xfrm>
                <a:off x="2894160" y="5296257"/>
                <a:ext cx="3593818" cy="1209664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Down">
                  <a:avLst>
                    <a:gd name="adj" fmla="val 21326647"/>
                  </a:avLst>
                </a:prstTxWarp>
                <a:spAutoFit/>
              </a:bodyPr>
              <a:lstStyle/>
              <a:p>
                <a:r>
                  <a:rPr kumimoji="1" lang="ja-JP" altLang="en-US" sz="3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主に体の調子を整える</a:t>
                </a:r>
              </a:p>
            </p:txBody>
          </p:sp>
        </p:grpSp>
        <p:sp>
          <p:nvSpPr>
            <p:cNvPr id="33" name="アーチ 32">
              <a:extLst>
                <a:ext uri="{FF2B5EF4-FFF2-40B4-BE49-F238E27FC236}">
                  <a16:creationId xmlns:a16="http://schemas.microsoft.com/office/drawing/2014/main" id="{2F073307-4F73-2B42-2E96-EE592BD60A3F}"/>
                </a:ext>
              </a:extLst>
            </p:cNvPr>
            <p:cNvSpPr/>
            <p:nvPr/>
          </p:nvSpPr>
          <p:spPr>
            <a:xfrm rot="16016228" flipH="1">
              <a:off x="1909047" y="752664"/>
              <a:ext cx="5348631" cy="5352667"/>
            </a:xfrm>
            <a:prstGeom prst="blockArc">
              <a:avLst>
                <a:gd name="adj1" fmla="val 17698695"/>
                <a:gd name="adj2" fmla="val 3266493"/>
                <a:gd name="adj3" fmla="val 687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DBCD374D-FDCB-1F12-4C14-77F423C4C183}"/>
              </a:ext>
            </a:extLst>
          </p:cNvPr>
          <p:cNvGrpSpPr/>
          <p:nvPr/>
        </p:nvGrpSpPr>
        <p:grpSpPr>
          <a:xfrm>
            <a:off x="1241207" y="44530"/>
            <a:ext cx="6706587" cy="6706587"/>
            <a:chOff x="1240929" y="32171"/>
            <a:chExt cx="6706587" cy="6706587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F31E1C70-56A7-D6D4-448C-E23A2DBEAF96}"/>
                </a:ext>
              </a:extLst>
            </p:cNvPr>
            <p:cNvGrpSpPr/>
            <p:nvPr/>
          </p:nvGrpSpPr>
          <p:grpSpPr>
            <a:xfrm>
              <a:off x="1240929" y="32171"/>
              <a:ext cx="6706587" cy="6706587"/>
              <a:chOff x="419106" y="-111648"/>
              <a:chExt cx="6706587" cy="6706587"/>
            </a:xfrm>
          </p:grpSpPr>
          <p:sp>
            <p:nvSpPr>
              <p:cNvPr id="10" name="アーチ 9">
                <a:extLst>
                  <a:ext uri="{FF2B5EF4-FFF2-40B4-BE49-F238E27FC236}">
                    <a16:creationId xmlns:a16="http://schemas.microsoft.com/office/drawing/2014/main" id="{7500CBC0-A702-39F0-553B-A591ED543EB6}"/>
                  </a:ext>
                </a:extLst>
              </p:cNvPr>
              <p:cNvSpPr/>
              <p:nvPr/>
            </p:nvSpPr>
            <p:spPr>
              <a:xfrm rot="5400000">
                <a:off x="419106" y="-111648"/>
                <a:ext cx="6706587" cy="6706587"/>
              </a:xfrm>
              <a:prstGeom prst="blockArc">
                <a:avLst>
                  <a:gd name="adj1" fmla="val 10797447"/>
                  <a:gd name="adj2" fmla="val 18196684"/>
                  <a:gd name="adj3" fmla="val 10108"/>
                </a:avLst>
              </a:prstGeom>
              <a:solidFill>
                <a:srgbClr val="FF33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539AAB9C-ACC8-3E63-0FF2-58041069F1B6}"/>
                  </a:ext>
                </a:extLst>
              </p:cNvPr>
              <p:cNvSpPr txBox="1"/>
              <p:nvPr/>
            </p:nvSpPr>
            <p:spPr>
              <a:xfrm rot="3800127">
                <a:off x="4270533" y="1652708"/>
                <a:ext cx="3360717" cy="1134835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/>
                </a:prstTxWarp>
                <a:spAutoFit/>
              </a:bodyPr>
              <a:lstStyle/>
              <a:p>
                <a:r>
                  <a:rPr kumimoji="1" lang="ja-JP" altLang="en-US" sz="48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主に体を作るもとになる</a:t>
                </a:r>
              </a:p>
            </p:txBody>
          </p:sp>
        </p:grpSp>
        <p:sp>
          <p:nvSpPr>
            <p:cNvPr id="38" name="アーチ 37">
              <a:extLst>
                <a:ext uri="{FF2B5EF4-FFF2-40B4-BE49-F238E27FC236}">
                  <a16:creationId xmlns:a16="http://schemas.microsoft.com/office/drawing/2014/main" id="{83E22CB3-DA18-43DE-3A0A-F68984D65E26}"/>
                </a:ext>
              </a:extLst>
            </p:cNvPr>
            <p:cNvSpPr/>
            <p:nvPr/>
          </p:nvSpPr>
          <p:spPr>
            <a:xfrm rot="8892511" flipH="1">
              <a:off x="1919906" y="709130"/>
              <a:ext cx="5348631" cy="5352667"/>
            </a:xfrm>
            <a:prstGeom prst="blockArc">
              <a:avLst>
                <a:gd name="adj1" fmla="val 17694105"/>
                <a:gd name="adj2" fmla="val 21307666"/>
                <a:gd name="adj3" fmla="val 661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アーチ 38">
              <a:extLst>
                <a:ext uri="{FF2B5EF4-FFF2-40B4-BE49-F238E27FC236}">
                  <a16:creationId xmlns:a16="http://schemas.microsoft.com/office/drawing/2014/main" id="{FF08FF4E-BC8A-FBBB-BE17-6EEA0A1CE4F2}"/>
                </a:ext>
              </a:extLst>
            </p:cNvPr>
            <p:cNvSpPr/>
            <p:nvPr/>
          </p:nvSpPr>
          <p:spPr>
            <a:xfrm rot="5247773" flipH="1">
              <a:off x="1919908" y="721488"/>
              <a:ext cx="5348631" cy="5352667"/>
            </a:xfrm>
            <a:prstGeom prst="blockArc">
              <a:avLst>
                <a:gd name="adj1" fmla="val 17670210"/>
                <a:gd name="adj2" fmla="val 21435758"/>
                <a:gd name="adj3" fmla="val 687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01AA602-633D-5AE4-9D26-9869E2FD0A03}"/>
              </a:ext>
            </a:extLst>
          </p:cNvPr>
          <p:cNvSpPr txBox="1"/>
          <p:nvPr/>
        </p:nvSpPr>
        <p:spPr>
          <a:xfrm rot="6463099">
            <a:off x="4594341" y="3657300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カルシウム等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FE01BCC-6189-5B72-8E11-B0A30C537D2A}"/>
              </a:ext>
            </a:extLst>
          </p:cNvPr>
          <p:cNvSpPr txBox="1"/>
          <p:nvPr/>
        </p:nvSpPr>
        <p:spPr>
          <a:xfrm rot="2522610">
            <a:off x="5122479" y="1508980"/>
            <a:ext cx="1803795" cy="35835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たんぱく質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50CA0AE-D07E-4270-CC05-B66CD433B742}"/>
              </a:ext>
            </a:extLst>
          </p:cNvPr>
          <p:cNvSpPr txBox="1"/>
          <p:nvPr/>
        </p:nvSpPr>
        <p:spPr>
          <a:xfrm rot="21258900">
            <a:off x="2976839" y="973929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炭水化物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F8346D5A-8E46-6F54-319B-FBD9E959AB98}"/>
              </a:ext>
            </a:extLst>
          </p:cNvPr>
          <p:cNvSpPr txBox="1"/>
          <p:nvPr/>
        </p:nvSpPr>
        <p:spPr>
          <a:xfrm rot="18507979">
            <a:off x="1641082" y="1649936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868442"/>
              </a:avLst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脂質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3359EDC0-B7DB-82D4-C377-E39BCE5E8964}"/>
              </a:ext>
            </a:extLst>
          </p:cNvPr>
          <p:cNvSpPr txBox="1"/>
          <p:nvPr/>
        </p:nvSpPr>
        <p:spPr>
          <a:xfrm rot="21301114">
            <a:off x="3254026" y="4781727"/>
            <a:ext cx="3360717" cy="113483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kumimoji="1" lang="ja-JP" altLang="en-US" sz="2400" b="1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ビタミン・無機質</a:t>
            </a: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66E68EFD-1920-C0AD-D663-B87BE8F9FC35}"/>
              </a:ext>
            </a:extLst>
          </p:cNvPr>
          <p:cNvCxnSpPr>
            <a:cxnSpLocks/>
          </p:cNvCxnSpPr>
          <p:nvPr/>
        </p:nvCxnSpPr>
        <p:spPr>
          <a:xfrm flipH="1">
            <a:off x="4583113" y="1075038"/>
            <a:ext cx="11386" cy="23227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6D592DA6-A0CF-5389-ED9C-1FF9E62264ED}"/>
              </a:ext>
            </a:extLst>
          </p:cNvPr>
          <p:cNvCxnSpPr>
            <a:cxnSpLocks/>
          </p:cNvCxnSpPr>
          <p:nvPr/>
        </p:nvCxnSpPr>
        <p:spPr>
          <a:xfrm>
            <a:off x="4572000" y="3422925"/>
            <a:ext cx="2085667" cy="13335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24A8A160-E8BE-EE09-0B48-C0EDB8E1FBDA}"/>
              </a:ext>
            </a:extLst>
          </p:cNvPr>
          <p:cNvCxnSpPr>
            <a:cxnSpLocks/>
          </p:cNvCxnSpPr>
          <p:nvPr/>
        </p:nvCxnSpPr>
        <p:spPr>
          <a:xfrm flipV="1">
            <a:off x="2524730" y="3410177"/>
            <a:ext cx="2085897" cy="11026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B6491752-9061-476A-33CA-EF93548BE23B}"/>
              </a:ext>
            </a:extLst>
          </p:cNvPr>
          <p:cNvSpPr txBox="1"/>
          <p:nvPr/>
        </p:nvSpPr>
        <p:spPr>
          <a:xfrm>
            <a:off x="248212" y="115585"/>
            <a:ext cx="2680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群分けシート</a:t>
            </a:r>
          </a:p>
        </p:txBody>
      </p:sp>
      <p:pic>
        <p:nvPicPr>
          <p:cNvPr id="63" name="Picture 18" descr="カボチャのイラスト（野菜） | かわいいフリー素材集 いらすとや">
            <a:extLst>
              <a:ext uri="{FF2B5EF4-FFF2-40B4-BE49-F238E27FC236}">
                <a16:creationId xmlns:a16="http://schemas.microsoft.com/office/drawing/2014/main" id="{A2FD5AA6-8025-88C3-590A-0DCE15817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05718" y="3737007"/>
            <a:ext cx="775991" cy="63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FDF3BACA-9430-CE1C-1A15-EF371DEA090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98499">
            <a:off x="3102140" y="4553952"/>
            <a:ext cx="611659" cy="746645"/>
          </a:xfrm>
          <a:prstGeom prst="rect">
            <a:avLst/>
          </a:prstGeom>
        </p:spPr>
      </p:pic>
      <p:pic>
        <p:nvPicPr>
          <p:cNvPr id="65" name="Picture 10" descr="トマトのイラスト（野菜） | かわいいフリー素材集 いらすとや">
            <a:extLst>
              <a:ext uri="{FF2B5EF4-FFF2-40B4-BE49-F238E27FC236}">
                <a16:creationId xmlns:a16="http://schemas.microsoft.com/office/drawing/2014/main" id="{D33D56A2-7F81-3E46-B093-DE4949BEB1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15489" y="4335849"/>
            <a:ext cx="625833" cy="62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2" descr="ピーマンのイラスト（野菜） | かわいいフリー素材集 いらすとや">
            <a:extLst>
              <a:ext uri="{FF2B5EF4-FFF2-40B4-BE49-F238E27FC236}">
                <a16:creationId xmlns:a16="http://schemas.microsoft.com/office/drawing/2014/main" id="{835918C6-F927-9D54-7B7D-58719D5E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1753" y="4906356"/>
            <a:ext cx="625832" cy="71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ほうれん草のイラスト（野菜）">
            <a:extLst>
              <a:ext uri="{FF2B5EF4-FFF2-40B4-BE49-F238E27FC236}">
                <a16:creationId xmlns:a16="http://schemas.microsoft.com/office/drawing/2014/main" id="{2EC18BD3-F538-218B-6EE3-CD202AB82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654579">
            <a:off x="2596413" y="4288175"/>
            <a:ext cx="738782" cy="738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54B3DC4D-9B34-5152-4DB7-92FABE1575A4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5655" y="3950420"/>
            <a:ext cx="513909" cy="539195"/>
          </a:xfrm>
          <a:prstGeom prst="rect">
            <a:avLst/>
          </a:prstGeom>
        </p:spPr>
      </p:pic>
      <p:pic>
        <p:nvPicPr>
          <p:cNvPr id="69" name="Picture 16" descr="きゅうりの漬物のイラスト">
            <a:extLst>
              <a:ext uri="{FF2B5EF4-FFF2-40B4-BE49-F238E27FC236}">
                <a16:creationId xmlns:a16="http://schemas.microsoft.com/office/drawing/2014/main" id="{8721209D-191D-3B66-2F50-73DB3CE57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2891" y="4473603"/>
            <a:ext cx="618890" cy="572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3925D027-B0D5-08CE-32FE-41FF9901E39E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4428175" y="3543286"/>
            <a:ext cx="595422" cy="662934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3D3E3605-553A-2921-132F-A08DDF3DAED3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78371" y="5053146"/>
            <a:ext cx="435378" cy="394946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7714F752-C080-EBAB-00A3-ECDF230016EF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email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9881" b="100000" l="2062" r="92784">
                        <a14:foregroundMark x1="10309" y1="26087" x2="2062" y2="39130"/>
                        <a14:foregroundMark x1="2062" y1="39130" x2="11546" y2="54150"/>
                        <a14:foregroundMark x1="11546" y1="54150" x2="14433" y2="55336"/>
                        <a14:foregroundMark x1="89485" y1="27470" x2="92784" y2="44664"/>
                        <a14:foregroundMark x1="92784" y1="44664" x2="85361" y2="48024"/>
                        <a14:foregroundMark x1="72165" y1="99605" x2="68041" y2="99802"/>
                        <a14:foregroundMark x1="47835" y1="91304" x2="58969" y2="99802"/>
                        <a14:foregroundMark x1="47835" y1="91304" x2="76907" y2="89130"/>
                        <a14:foregroundMark x1="76701" y1="89130" x2="68660" y2="998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-951"/>
          <a:stretch/>
        </p:blipFill>
        <p:spPr>
          <a:xfrm rot="19243771">
            <a:off x="4616873" y="4422207"/>
            <a:ext cx="496730" cy="512863"/>
          </a:xfrm>
          <a:prstGeom prst="rect">
            <a:avLst/>
          </a:prstGeom>
        </p:spPr>
      </p:pic>
      <p:pic>
        <p:nvPicPr>
          <p:cNvPr id="73" name="Picture 28" descr="えのき茸のイラスト | かわいいフリー素材集 いらすとや">
            <a:extLst>
              <a:ext uri="{FF2B5EF4-FFF2-40B4-BE49-F238E27FC236}">
                <a16:creationId xmlns:a16="http://schemas.microsoft.com/office/drawing/2014/main" id="{D00446C6-5A93-F83D-ACA7-0A347D05E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175412">
            <a:off x="4476182" y="4958933"/>
            <a:ext cx="653704" cy="69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4" descr="牛肉の切り身のイラスト | かわいいフリー素材集 いらすとや">
            <a:extLst>
              <a:ext uri="{FF2B5EF4-FFF2-40B4-BE49-F238E27FC236}">
                <a16:creationId xmlns:a16="http://schemas.microsoft.com/office/drawing/2014/main" id="{8C4C46E8-DACE-6BE7-4A0F-DE5A22094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0801" y="2580447"/>
            <a:ext cx="864002" cy="5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6" descr="ハムのイラスト（薫製） | かわいいフリー素材集 いらすとや">
            <a:extLst>
              <a:ext uri="{FF2B5EF4-FFF2-40B4-BE49-F238E27FC236}">
                <a16:creationId xmlns:a16="http://schemas.microsoft.com/office/drawing/2014/main" id="{25B8EDD2-DC56-7A72-7C5F-EF61ED1072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44357" y="1282884"/>
            <a:ext cx="618338" cy="581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197FFD95-14F6-FC3F-1658-607C05D50148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54960" y="1576458"/>
            <a:ext cx="979814" cy="628306"/>
          </a:xfrm>
          <a:prstGeom prst="rect">
            <a:avLst/>
          </a:prstGeom>
        </p:spPr>
      </p:pic>
      <p:pic>
        <p:nvPicPr>
          <p:cNvPr id="77" name="図 76">
            <a:extLst>
              <a:ext uri="{FF2B5EF4-FFF2-40B4-BE49-F238E27FC236}">
                <a16:creationId xmlns:a16="http://schemas.microsoft.com/office/drawing/2014/main" id="{54154877-B760-D8BD-89FD-232BC5E4EF1D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81701">
            <a:off x="5008455" y="3074046"/>
            <a:ext cx="866181" cy="657656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2B984056-2930-EE02-A29F-A79133437259}"/>
              </a:ext>
            </a:extLst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9784" y="1948122"/>
            <a:ext cx="766730" cy="728393"/>
          </a:xfrm>
          <a:prstGeom prst="rect">
            <a:avLst/>
          </a:prstGeom>
        </p:spPr>
      </p:pic>
      <p:pic>
        <p:nvPicPr>
          <p:cNvPr id="79" name="Picture 12" descr="豆腐のイラスト（絹） | かわいいフリー素材集 いらすとや">
            <a:extLst>
              <a:ext uri="{FF2B5EF4-FFF2-40B4-BE49-F238E27FC236}">
                <a16:creationId xmlns:a16="http://schemas.microsoft.com/office/drawing/2014/main" id="{3AED449D-FF00-133A-6380-8DBDCA1F8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21398" y="2036820"/>
            <a:ext cx="768106" cy="69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14" descr="煮干しのイラスト | かわいいフリー素材集 いらすとや">
            <a:extLst>
              <a:ext uri="{FF2B5EF4-FFF2-40B4-BE49-F238E27FC236}">
                <a16:creationId xmlns:a16="http://schemas.microsoft.com/office/drawing/2014/main" id="{E12D1F53-4C83-EAE1-7F5F-9CEFCDFE1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4510" y="3132979"/>
            <a:ext cx="858441" cy="642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" name="Picture 16" descr="カットわかめのイラスト | かわいいフリー素材集 いらすとや">
            <a:extLst>
              <a:ext uri="{FF2B5EF4-FFF2-40B4-BE49-F238E27FC236}">
                <a16:creationId xmlns:a16="http://schemas.microsoft.com/office/drawing/2014/main" id="{CF5BC515-2282-466E-9E1D-BBEF3D9D4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5251" y="3792419"/>
            <a:ext cx="839865" cy="839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20" descr="小さいパックに入った牛乳のイラスト | かわいいフリー素材集 いらすとや">
            <a:extLst>
              <a:ext uri="{FF2B5EF4-FFF2-40B4-BE49-F238E27FC236}">
                <a16:creationId xmlns:a16="http://schemas.microsoft.com/office/drawing/2014/main" id="{42A48D72-4457-ECB2-EFAA-061AC4EA8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38063" y="3446268"/>
            <a:ext cx="583718" cy="72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" name="Picture 22" descr="いろいろな三角形のチーズのイラスト | かわいいフリー素材集 いらすとや">
            <a:extLst>
              <a:ext uri="{FF2B5EF4-FFF2-40B4-BE49-F238E27FC236}">
                <a16:creationId xmlns:a16="http://schemas.microsoft.com/office/drawing/2014/main" id="{B82BCF19-8F18-1EF1-C229-BC77FBC94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6729" y="2550317"/>
            <a:ext cx="839865" cy="753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" name="図 84">
            <a:extLst>
              <a:ext uri="{FF2B5EF4-FFF2-40B4-BE49-F238E27FC236}">
                <a16:creationId xmlns:a16="http://schemas.microsoft.com/office/drawing/2014/main" id="{2770DDC8-CFC9-8135-58AF-66DDC0404E3A}"/>
              </a:ext>
            </a:extLst>
          </p:cNvPr>
          <p:cNvPicPr>
            <a:picLocks noChangeAspect="1"/>
          </p:cNvPicPr>
          <p:nvPr/>
        </p:nvPicPr>
        <p:blipFill>
          <a:blip r:embed="rId2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20881" y="1205326"/>
            <a:ext cx="953673" cy="953673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06FD96D2-5169-E08A-43C5-8E492BA5409B}"/>
              </a:ext>
            </a:extLst>
          </p:cNvPr>
          <p:cNvPicPr>
            <a:picLocks noChangeAspect="1"/>
          </p:cNvPicPr>
          <p:nvPr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008889" y="1600043"/>
            <a:ext cx="697028" cy="772430"/>
          </a:xfrm>
          <a:prstGeom prst="rect">
            <a:avLst/>
          </a:prstGeom>
        </p:spPr>
      </p:pic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69FC95A0-9E5F-FEEE-3565-89142DB927AF}"/>
              </a:ext>
            </a:extLst>
          </p:cNvPr>
          <p:cNvCxnSpPr>
            <a:cxnSpLocks/>
          </p:cNvCxnSpPr>
          <p:nvPr/>
        </p:nvCxnSpPr>
        <p:spPr>
          <a:xfrm>
            <a:off x="2697089" y="2113242"/>
            <a:ext cx="1873156" cy="13169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B6B3DFFC-8962-9E29-D6A1-12059782320A}"/>
              </a:ext>
            </a:extLst>
          </p:cNvPr>
          <p:cNvCxnSpPr>
            <a:cxnSpLocks/>
            <a:stCxn id="39" idx="0"/>
          </p:cNvCxnSpPr>
          <p:nvPr/>
        </p:nvCxnSpPr>
        <p:spPr>
          <a:xfrm flipH="1">
            <a:off x="4558874" y="2277229"/>
            <a:ext cx="2255279" cy="11771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図 93">
            <a:extLst>
              <a:ext uri="{FF2B5EF4-FFF2-40B4-BE49-F238E27FC236}">
                <a16:creationId xmlns:a16="http://schemas.microsoft.com/office/drawing/2014/main" id="{1619269B-082B-5D55-163C-B70E99F1CDB2}"/>
              </a:ext>
            </a:extLst>
          </p:cNvPr>
          <p:cNvPicPr>
            <a:picLocks noChangeAspect="1"/>
          </p:cNvPicPr>
          <p:nvPr/>
        </p:nvPicPr>
        <p:blipFill>
          <a:blip r:embed="rId2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23107" y="2155636"/>
            <a:ext cx="890317" cy="826455"/>
          </a:xfrm>
          <a:prstGeom prst="rect">
            <a:avLst/>
          </a:prstGeom>
        </p:spPr>
      </p:pic>
      <p:pic>
        <p:nvPicPr>
          <p:cNvPr id="95" name="図 94">
            <a:extLst>
              <a:ext uri="{FF2B5EF4-FFF2-40B4-BE49-F238E27FC236}">
                <a16:creationId xmlns:a16="http://schemas.microsoft.com/office/drawing/2014/main" id="{C9769093-5F6B-F3B2-98E2-C8FBFA1C2F72}"/>
              </a:ext>
            </a:extLst>
          </p:cNvPr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25604" y="2620945"/>
            <a:ext cx="1305403" cy="130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903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E213684E0F5048895B47E158C205F3" ma:contentTypeVersion="12" ma:contentTypeDescription="新しいドキュメントを作成します。" ma:contentTypeScope="" ma:versionID="f97e12898a72159464ed36bfa169b4f0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39ca05189e2682ace285be4623ea275d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C0EFA6-2142-4F35-9598-B5E35F3025D6}">
  <ds:schemaRefs>
    <ds:schemaRef ds:uri="http://schemas.microsoft.com/office/2006/documentManagement/types"/>
    <ds:schemaRef ds:uri="http://www.w3.org/XML/1998/namespace"/>
    <ds:schemaRef ds:uri="9e101f2c-df68-4d5e-b6bc-acaed70d3d34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f34bff1c-3aee-4564-8d40-f35baeba3b13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5453B03-3911-474C-8BF2-B1C1826ADC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101f2c-df68-4d5e-b6bc-acaed70d3d34"/>
    <ds:schemaRef ds:uri="f34bff1c-3aee-4564-8d40-f35baeba3b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12010E-FC02-4540-A616-C95730ACC0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3652</TotalTime>
  <Words>719</Words>
  <Application>Microsoft Office PowerPoint</Application>
  <PresentationFormat>画面に合わせる (4:3)</PresentationFormat>
  <Paragraphs>100</Paragraphs>
  <Slides>9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9" baseType="lpstr">
      <vt:lpstr>HGP創英角ﾎﾟｯﾌﾟ体</vt:lpstr>
      <vt:lpstr>HG創英角ﾎﾟｯﾌﾟ体</vt:lpstr>
      <vt:lpstr>ＭＳ Ｐゴシック</vt:lpstr>
      <vt:lpstr>游ゴシック</vt:lpstr>
      <vt:lpstr>游ゴシック Medium</vt:lpstr>
      <vt:lpstr>Arial</vt:lpstr>
      <vt:lpstr>Calibri</vt:lpstr>
      <vt:lpstr>Calibri Light</vt:lpstr>
      <vt:lpstr>Times New Roman</vt:lpstr>
      <vt:lpstr>Office テーマ</vt:lpstr>
      <vt:lpstr>   　 備蓄食品について</vt:lpstr>
      <vt:lpstr>　　　　　 　 ②栄養バランスの良い備蓄食 　　について考える。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京都府立大学食事科学研究室</dc:creator>
  <cp:keywords>食の防災教育資料集</cp:keywords>
  <cp:lastModifiedBy>Yuko Yoshi</cp:lastModifiedBy>
  <cp:revision>193</cp:revision>
  <dcterms:created xsi:type="dcterms:W3CDTF">2022-04-29T02:48:29Z</dcterms:created>
  <dcterms:modified xsi:type="dcterms:W3CDTF">2025-05-12T08:22:56Z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  <property fmtid="{D5CDD505-2E9C-101B-9397-08002B2CF9AE}" pid="3" name="MediaServiceImageTags">
    <vt:lpwstr/>
  </property>
</Properties>
</file>